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tags/tag9.xml" ContentType="application/vnd.openxmlformats-officedocument.presentationml.tags+xml"/>
  <Override PartName="/ppt/notesSlides/notesSlide29.xml" ContentType="application/vnd.openxmlformats-officedocument.presentationml.notesSlide+xml"/>
  <Override PartName="/ppt/tags/tag10.xml" ContentType="application/vnd.openxmlformats-officedocument.presentationml.tags+xml"/>
  <Override PartName="/ppt/notesSlides/notesSlide30.xml" ContentType="application/vnd.openxmlformats-officedocument.presentationml.notesSlide+xml"/>
  <Override PartName="/ppt/tags/tag11.xml" ContentType="application/vnd.openxmlformats-officedocument.presentationml.tags+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tags/tag13.xml" ContentType="application/vnd.openxmlformats-officedocument.presentationml.tags+xml"/>
  <Override PartName="/ppt/notesSlides/notesSlide33.xml" ContentType="application/vnd.openxmlformats-officedocument.presentationml.notesSlide+xml"/>
  <Override PartName="/ppt/tags/tag14.xml" ContentType="application/vnd.openxmlformats-officedocument.presentationml.tags+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3"/>
  </p:notesMasterIdLst>
  <p:sldIdLst>
    <p:sldId id="256" r:id="rId2"/>
    <p:sldId id="258" r:id="rId3"/>
    <p:sldId id="486" r:id="rId4"/>
    <p:sldId id="488" r:id="rId5"/>
    <p:sldId id="489" r:id="rId6"/>
    <p:sldId id="490" r:id="rId7"/>
    <p:sldId id="499" r:id="rId8"/>
    <p:sldId id="500" r:id="rId9"/>
    <p:sldId id="501" r:id="rId10"/>
    <p:sldId id="502" r:id="rId11"/>
    <p:sldId id="260" r:id="rId12"/>
    <p:sldId id="491" r:id="rId13"/>
    <p:sldId id="497" r:id="rId14"/>
    <p:sldId id="498" r:id="rId15"/>
    <p:sldId id="274" r:id="rId16"/>
    <p:sldId id="275" r:id="rId17"/>
    <p:sldId id="261" r:id="rId18"/>
    <p:sldId id="263" r:id="rId19"/>
    <p:sldId id="265" r:id="rId20"/>
    <p:sldId id="266" r:id="rId21"/>
    <p:sldId id="267" r:id="rId22"/>
    <p:sldId id="268" r:id="rId23"/>
    <p:sldId id="270" r:id="rId24"/>
    <p:sldId id="271" r:id="rId25"/>
    <p:sldId id="492" r:id="rId26"/>
    <p:sldId id="365" r:id="rId27"/>
    <p:sldId id="375" r:id="rId28"/>
    <p:sldId id="376" r:id="rId29"/>
    <p:sldId id="358" r:id="rId30"/>
    <p:sldId id="378" r:id="rId31"/>
    <p:sldId id="420" r:id="rId32"/>
    <p:sldId id="421" r:id="rId33"/>
    <p:sldId id="411" r:id="rId34"/>
    <p:sldId id="412" r:id="rId35"/>
    <p:sldId id="361" r:id="rId36"/>
    <p:sldId id="360" r:id="rId37"/>
    <p:sldId id="400" r:id="rId38"/>
    <p:sldId id="362" r:id="rId39"/>
    <p:sldId id="364" r:id="rId40"/>
    <p:sldId id="413" r:id="rId41"/>
    <p:sldId id="35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78776" autoAdjust="0"/>
  </p:normalViewPr>
  <p:slideViewPr>
    <p:cSldViewPr snapToGrid="0">
      <p:cViewPr>
        <p:scale>
          <a:sx n="91" d="100"/>
          <a:sy n="91" d="100"/>
        </p:scale>
        <p:origin x="688" y="360"/>
      </p:cViewPr>
      <p:guideLst/>
    </p:cSldViewPr>
  </p:slideViewPr>
  <p:notesTextViewPr>
    <p:cViewPr>
      <p:scale>
        <a:sx n="1" d="1"/>
        <a:sy n="1" d="1"/>
      </p:scale>
      <p:origin x="0" y="0"/>
    </p:cViewPr>
  </p:notesTextViewPr>
  <p:sorterViewPr>
    <p:cViewPr>
      <p:scale>
        <a:sx n="100" d="100"/>
        <a:sy n="100" d="100"/>
      </p:scale>
      <p:origin x="0" y="-20298"/>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00AC0-A96C-468C-81F0-86E3401DFBF6}" type="datetimeFigureOut">
              <a:rPr lang="en-GB" smtClean="0"/>
              <a:t>13/11/2019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B4167-11F9-407C-ACA9-CA585E815A48}" type="slidenum">
              <a:rPr lang="en-GB" smtClean="0"/>
              <a:t>‹#›</a:t>
            </a:fld>
            <a:endParaRPr lang="en-GB"/>
          </a:p>
        </p:txBody>
      </p:sp>
    </p:spTree>
    <p:extLst>
      <p:ext uri="{BB962C8B-B14F-4D97-AF65-F5344CB8AC3E}">
        <p14:creationId xmlns:p14="http://schemas.microsoft.com/office/powerpoint/2010/main" val="2497923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en.wikipedia.org/wiki/Set_(mathematic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medium.com/@urvashilluniya/why-data-normalization-is-necessary-for-machine-learning-models-681b65a0502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EFB4167-11F9-407C-ACA9-CA585E815A48}" type="slidenum">
              <a:rPr lang="en-GB" smtClean="0"/>
              <a:t>1</a:t>
            </a:fld>
            <a:endParaRPr lang="en-GB"/>
          </a:p>
        </p:txBody>
      </p:sp>
    </p:spTree>
    <p:extLst>
      <p:ext uri="{BB962C8B-B14F-4D97-AF65-F5344CB8AC3E}">
        <p14:creationId xmlns:p14="http://schemas.microsoft.com/office/powerpoint/2010/main" val="2934909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3871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1113670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76042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377831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3981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rPr dirty="0"/>
              <a:t>Credit: Big Ear Radio Observatory and North American </a:t>
            </a:r>
            <a:r>
              <a:rPr dirty="0" err="1"/>
              <a:t>AstroPhysical</a:t>
            </a:r>
            <a:r>
              <a:rPr dirty="0"/>
              <a:t> Observatory (NAAPO). </a:t>
            </a:r>
          </a:p>
          <a:p>
            <a:endParaRPr dirty="0"/>
          </a:p>
          <a:p>
            <a:r>
              <a:rPr dirty="0"/>
              <a:t>Wow signal recorded in 1977, lasted 72 seconds, see at 1420.41 MHz (~hydrogen line), narrowband 10 kHz emission.</a:t>
            </a:r>
          </a:p>
        </p:txBody>
      </p:sp>
    </p:spTree>
    <p:extLst>
      <p:ext uri="{BB962C8B-B14F-4D97-AF65-F5344CB8AC3E}">
        <p14:creationId xmlns:p14="http://schemas.microsoft.com/office/powerpoint/2010/main" val="3986053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B4167-11F9-407C-ACA9-CA585E815A48}" type="slidenum">
              <a:rPr lang="en-GB" smtClean="0"/>
              <a:t>18</a:t>
            </a:fld>
            <a:endParaRPr lang="en-GB"/>
          </a:p>
        </p:txBody>
      </p:sp>
    </p:spTree>
    <p:extLst>
      <p:ext uri="{BB962C8B-B14F-4D97-AF65-F5344CB8AC3E}">
        <p14:creationId xmlns:p14="http://schemas.microsoft.com/office/powerpoint/2010/main" val="2963438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2085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r>
              <a:rPr lang="en-GB" b="0" strike="noStrike" spc="-1" dirty="0">
                <a:latin typeface="Arial"/>
              </a:rPr>
              <a:t>We hear a great deal about artificial intelligence these days. These a great deal of hype, and we often find exaggerations of what such technologies can do at present in the media. But what exactly is Artificial Intelligence (A. I.). Well, it is a field of study concerned with reproducing, or replicating as closely as possible, human intelligence.</a:t>
            </a:r>
          </a:p>
          <a:p>
            <a:pPr>
              <a:lnSpc>
                <a:spcPct val="100000"/>
              </a:lnSpc>
            </a:pPr>
            <a:endParaRPr lang="en-GB" b="0" strike="noStrike" spc="-1" dirty="0">
              <a:latin typeface="Arial"/>
            </a:endParaRPr>
          </a:p>
          <a:p>
            <a:pPr>
              <a:lnSpc>
                <a:spcPct val="100000"/>
              </a:lnSpc>
            </a:pPr>
            <a:endParaRPr lang="en-GB" b="0" strike="noStrike" spc="-1" dirty="0">
              <a:latin typeface="Arial"/>
            </a:endParaRPr>
          </a:p>
          <a:p>
            <a:pPr>
              <a:lnSpc>
                <a:spcPct val="100000"/>
              </a:lnSpc>
            </a:pPr>
            <a:r>
              <a:rPr lang="en-GB" b="0" strike="noStrike" spc="-1" dirty="0">
                <a:latin typeface="Arial"/>
              </a:rPr>
              <a:t>A.I. is actually an umbrella term – it is comprised of many sub-fields of study. These focus upon replicating,</a:t>
            </a:r>
          </a:p>
          <a:p>
            <a:pPr>
              <a:lnSpc>
                <a:spcPct val="100000"/>
              </a:lnSpc>
            </a:pPr>
            <a:endParaRPr lang="en-GB" b="0" strike="noStrike" spc="-1" dirty="0">
              <a:latin typeface="Arial"/>
            </a:endParaRPr>
          </a:p>
          <a:p>
            <a:pPr>
              <a:lnSpc>
                <a:spcPct val="100000"/>
              </a:lnSpc>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capacity for speech.</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ability to see. Humans have a complex visual cortex that provides us with exceptional vision. Despite this complexity, we are able to process visual information with ease, which is remarkable.</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ability to process complex auditory information.</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innate reasoning abilities, that is, our capacity to infer and deduce knowledge from available information.</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ability to learn from information provided to us, to make decisions.</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natural ability to interpret language, whether written, spoken, or understood via touch (braille).</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ability to move our sophisticated bodies around with precision, lift objects, exert fine motor control.</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latin typeface="Arial"/>
              </a:rPr>
              <a:t>Our consciousness. This is somewhat contentious as it is difficult to define consciousness. Nonetheless, some are trying to replicate this in machines.</a:t>
            </a: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r>
              <a:rPr lang="en-GB" b="0" strike="noStrike" spc="-1" dirty="0">
                <a:solidFill>
                  <a:srgbClr val="FFFF00"/>
                </a:solidFill>
                <a:latin typeface="Calibri"/>
              </a:rPr>
              <a:t>Here we’ll talk about replicating the human capacity for learning.</a:t>
            </a:r>
          </a:p>
          <a:p>
            <a:pPr marL="0" indent="0">
              <a:lnSpc>
                <a:spcPct val="100000"/>
              </a:lnSpc>
              <a:buFont typeface="Arial" panose="020B0604020202020204" pitchFamily="34" charset="0"/>
              <a:buNone/>
            </a:pPr>
            <a:endParaRPr lang="en-GB" b="0" strike="noStrike" spc="-1" dirty="0">
              <a:solidFill>
                <a:srgbClr val="FFFF00"/>
              </a:solidFill>
              <a:latin typeface="Calibri"/>
            </a:endParaRPr>
          </a:p>
          <a:p>
            <a:pPr marL="0" indent="0">
              <a:lnSpc>
                <a:spcPct val="100000"/>
              </a:lnSpc>
              <a:buFont typeface="Arial" panose="020B0604020202020204" pitchFamily="34" charset="0"/>
              <a:buNone/>
            </a:pPr>
            <a:endParaRPr lang="en-GB" b="0" strike="noStrike" spc="-1" dirty="0">
              <a:solidFill>
                <a:srgbClr val="FFFF00"/>
              </a:solidFill>
              <a:latin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pc="-1" dirty="0">
                <a:solidFill>
                  <a:srgbClr val="FFFF00"/>
                </a:solidFill>
                <a:latin typeface="Calibri"/>
              </a:rPr>
              <a:t>This field is known more generally as “Machine Learning”.</a:t>
            </a:r>
            <a:endParaRPr lang="en-GB" b="0" strike="noStrike" spc="-1" dirty="0">
              <a:latin typeface="+mn-lt"/>
            </a:endParaRPr>
          </a:p>
          <a:p>
            <a:pPr marL="0" indent="0">
              <a:lnSpc>
                <a:spcPct val="100000"/>
              </a:lnSpc>
              <a:buFont typeface="Arial" panose="020B0604020202020204" pitchFamily="34" charset="0"/>
              <a:buNone/>
            </a:pPr>
            <a:endParaRPr lang="en-GB" b="0" strike="noStrike" spc="-1" dirty="0">
              <a:latin typeface="Arial"/>
            </a:endParaRPr>
          </a:p>
          <a:p>
            <a:pPr marL="0" indent="0">
              <a:lnSpc>
                <a:spcPct val="100000"/>
              </a:lnSpc>
              <a:buFont typeface="Arial" panose="020B0604020202020204" pitchFamily="34" charset="0"/>
              <a:buNone/>
            </a:pPr>
            <a:endParaRPr lang="en-GB" b="0" strike="noStrike" spc="-1" dirty="0">
              <a:latin typeface="Arial"/>
            </a:endParaRPr>
          </a:p>
        </p:txBody>
      </p:sp>
    </p:spTree>
    <p:extLst>
      <p:ext uri="{BB962C8B-B14F-4D97-AF65-F5344CB8AC3E}">
        <p14:creationId xmlns:p14="http://schemas.microsoft.com/office/powerpoint/2010/main" val="266135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08682" y="2184093"/>
            <a:ext cx="5486040" cy="4114440"/>
          </a:xfrm>
          <a:prstGeom prst="rect">
            <a:avLst/>
          </a:prstGeom>
        </p:spPr>
        <p:txBody>
          <a:bodyPr tIns="91440" bIns="91440"/>
          <a:lstStyle/>
          <a:p>
            <a:pPr>
              <a:lnSpc>
                <a:spcPct val="100000"/>
              </a:lnSpc>
            </a:pPr>
            <a:r>
              <a:rPr lang="en-GB" b="0" strike="noStrike" spc="-1" dirty="0">
                <a:latin typeface="+mn-lt"/>
              </a:rPr>
              <a:t>Here we focus on replicating our capacity for learning. This means we’ll be introducing a field of study known more generally as Machine Learning (M.L.). Machine Learning is a fascinating subject.  It combines insights from Statistics, Logic, Psychology and even Neuroscience. These are brought together to create automated systems capable of ”learning” by themselves.</a:t>
            </a:r>
          </a:p>
          <a:p>
            <a:pPr>
              <a:lnSpc>
                <a:spcPct val="100000"/>
              </a:lnSpc>
            </a:pPr>
            <a:endParaRPr lang="en-GB" b="0" strike="noStrike" spc="-1" dirty="0">
              <a:latin typeface="+mn-lt"/>
            </a:endParaRPr>
          </a:p>
          <a:p>
            <a:pPr>
              <a:lnSpc>
                <a:spcPct val="100000"/>
              </a:lnSpc>
            </a:pPr>
            <a:endParaRPr lang="en-GB" b="0" strike="noStrike" spc="-1" dirty="0">
              <a:latin typeface="+mn-lt"/>
            </a:endParaRPr>
          </a:p>
          <a:p>
            <a:pPr>
              <a:lnSpc>
                <a:spcPct val="100000"/>
              </a:lnSpc>
            </a:pPr>
            <a:r>
              <a:rPr lang="en-GB" b="0" strike="noStrike" spc="-1" dirty="0">
                <a:latin typeface="+mn-lt"/>
              </a:rPr>
              <a:t>Machine Learning isn’t concerned with replicating exactly how humans learn. This is because our learning capabilities are subject to some problems, bias for instance. This makes human decision making flawed. There are countless examples of human decision making leading to bad outcomes.</a:t>
            </a:r>
          </a:p>
          <a:p>
            <a:pPr>
              <a:lnSpc>
                <a:spcPct val="100000"/>
              </a:lnSpc>
            </a:pPr>
            <a:endParaRPr lang="en-GB" b="0" strike="noStrike" spc="-1" dirty="0">
              <a:latin typeface="+mn-lt"/>
            </a:endParaRPr>
          </a:p>
          <a:p>
            <a:pPr>
              <a:lnSpc>
                <a:spcPct val="100000"/>
              </a:lnSpc>
            </a:pPr>
            <a:endParaRPr lang="en-GB" b="0" strike="noStrike" spc="-1" dirty="0">
              <a:latin typeface="+mn-lt"/>
            </a:endParaRPr>
          </a:p>
          <a:p>
            <a:r>
              <a:rPr lang="en-GB" kern="1200" dirty="0">
                <a:solidFill>
                  <a:schemeClr val="tx1"/>
                </a:solidFill>
                <a:effectLst/>
                <a:latin typeface="+mn-lt"/>
                <a:ea typeface="+mn-ea"/>
                <a:cs typeface="+mn-cs"/>
              </a:rPr>
              <a:t>Thus M.L. attempts to replicate the best aspects of human learning, improving upon them to yield better decision making. To do this machine learning focuses on using available information to make optimal decisions/predictions. What this means in practice will become clear as we progress.</a:t>
            </a:r>
          </a:p>
          <a:p>
            <a:pPr>
              <a:lnSpc>
                <a:spcPct val="100000"/>
              </a:lnSpc>
            </a:pPr>
            <a:endParaRPr lang="en-GB" b="0" strike="noStrike" spc="-1" dirty="0">
              <a:latin typeface="+mn-lt"/>
            </a:endParaRPr>
          </a:p>
          <a:p>
            <a:pPr>
              <a:lnSpc>
                <a:spcPct val="100000"/>
              </a:lnSpc>
            </a:pPr>
            <a:endParaRPr lang="en-GB" b="0" strike="noStrike" spc="-1" dirty="0">
              <a:latin typeface="+mn-lt"/>
            </a:endParaRPr>
          </a:p>
          <a:p>
            <a:r>
              <a:rPr lang="en-GB" kern="1200" dirty="0">
                <a:solidFill>
                  <a:schemeClr val="tx1"/>
                </a:solidFill>
                <a:effectLst/>
                <a:latin typeface="+mn-lt"/>
                <a:ea typeface="+mn-ea"/>
                <a:cs typeface="+mn-cs"/>
              </a:rPr>
              <a:t>As we progress, you’ll acquire an understanding of M.L. that will allow you to apply it for yourself moving forward.</a:t>
            </a:r>
          </a:p>
          <a:p>
            <a:pPr>
              <a:lnSpc>
                <a:spcPct val="100000"/>
              </a:lnSpc>
            </a:pPr>
            <a:endParaRPr lang="en-GB" b="0" strike="noStrike" spc="-1" dirty="0">
              <a:latin typeface="+mn-lt"/>
            </a:endParaRPr>
          </a:p>
          <a:p>
            <a:pPr>
              <a:lnSpc>
                <a:spcPct val="100000"/>
              </a:lnSpc>
            </a:pPr>
            <a:endParaRPr lang="en-GB" b="0" strike="noStrike" spc="-1" dirty="0">
              <a:latin typeface="Arial"/>
            </a:endParaRPr>
          </a:p>
        </p:txBody>
      </p:sp>
    </p:spTree>
    <p:extLst>
      <p:ext uri="{BB962C8B-B14F-4D97-AF65-F5344CB8AC3E}">
        <p14:creationId xmlns:p14="http://schemas.microsoft.com/office/powerpoint/2010/main" val="1268610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128588" y="-1038225"/>
            <a:ext cx="7124700" cy="4008438"/>
          </a:xfrm>
          <a:prstGeom prst="rect">
            <a:avLst/>
          </a:prstGeom>
        </p:spPr>
      </p:sp>
      <p:sp>
        <p:nvSpPr>
          <p:cNvPr id="1007" name="PlaceHolder 2"/>
          <p:cNvSpPr>
            <a:spLocks noGrp="1"/>
          </p:cNvSpPr>
          <p:nvPr>
            <p:ph type="body"/>
          </p:nvPr>
        </p:nvSpPr>
        <p:spPr>
          <a:xfrm>
            <a:off x="487497" y="2059348"/>
            <a:ext cx="5486040" cy="4114440"/>
          </a:xfrm>
          <a:prstGeom prst="rect">
            <a:avLst/>
          </a:prstGeom>
        </p:spPr>
        <p:txBody>
          <a:bodyPr tIns="91440" bIns="91440"/>
          <a:lstStyle/>
          <a:p>
            <a:pPr>
              <a:lnSpc>
                <a:spcPct val="100000"/>
              </a:lnSpc>
            </a:pPr>
            <a:r>
              <a:rPr lang="en-GB" b="0" strike="noStrike" spc="-1" dirty="0">
                <a:latin typeface="Arial"/>
              </a:rPr>
              <a:t>You may wonder about the types of problems you can apply machine learning to. Well, here are some examples:</a:t>
            </a:r>
          </a:p>
          <a:p>
            <a:pPr>
              <a:lnSpc>
                <a:spcPct val="100000"/>
              </a:lnSpc>
            </a:pPr>
            <a:endParaRPr lang="en-GB" b="0" strike="noStrike" spc="-1" dirty="0">
              <a:latin typeface="Arial"/>
            </a:endParaRPr>
          </a:p>
          <a:p>
            <a:pPr>
              <a:lnSpc>
                <a:spcPct val="100000"/>
              </a:lnSpc>
            </a:pPr>
            <a:r>
              <a:rPr lang="en-GB" b="0" strike="noStrike" spc="-1" dirty="0">
                <a:latin typeface="Arial"/>
              </a:rPr>
              <a:t>In my work I apply machine learning algorithms to help look for rare types of star, using large radio telescopes. Here ML algorithms look for patterns in astronomical data that are unusual in some way.</a:t>
            </a:r>
          </a:p>
          <a:p>
            <a:pPr>
              <a:lnSpc>
                <a:spcPct val="100000"/>
              </a:lnSpc>
            </a:pPr>
            <a:endParaRPr lang="en-GB" b="0" strike="noStrike" spc="-1" dirty="0">
              <a:latin typeface="Arial"/>
            </a:endParaRPr>
          </a:p>
          <a:p>
            <a:pPr>
              <a:lnSpc>
                <a:spcPct val="100000"/>
              </a:lnSpc>
            </a:pPr>
            <a:endParaRPr lang="en-GB" b="0" strike="noStrike" spc="-1" dirty="0">
              <a:latin typeface="Arial"/>
            </a:endParaRPr>
          </a:p>
          <a:p>
            <a:pPr>
              <a:lnSpc>
                <a:spcPct val="100000"/>
              </a:lnSpc>
            </a:pPr>
            <a:r>
              <a:rPr lang="en-GB" b="0" strike="noStrike" spc="-1" dirty="0">
                <a:latin typeface="Arial"/>
              </a:rPr>
              <a:t>We can use ML to try and predict weather patterns, very important for various industries. </a:t>
            </a:r>
          </a:p>
          <a:p>
            <a:pPr>
              <a:lnSpc>
                <a:spcPct val="100000"/>
              </a:lnSpc>
            </a:pPr>
            <a:endParaRPr lang="en-GB" b="0" strike="noStrike" spc="-1" dirty="0">
              <a:latin typeface="Arial"/>
            </a:endParaRPr>
          </a:p>
          <a:p>
            <a:pPr>
              <a:lnSpc>
                <a:spcPct val="100000"/>
              </a:lnSpc>
            </a:pPr>
            <a:r>
              <a:rPr lang="en-GB" b="0" strike="noStrike" spc="-1" dirty="0">
                <a:latin typeface="Arial"/>
              </a:rPr>
              <a:t>M.L. is now being adopted by medical professionals, who aim to solve a variety of problems. From identifying regions characteristic of disease in medical images, to personalising radiotherapy doses for individual patients. </a:t>
            </a:r>
          </a:p>
          <a:p>
            <a:pPr>
              <a:lnSpc>
                <a:spcPct val="100000"/>
              </a:lnSpc>
            </a:pPr>
            <a:endParaRPr lang="en-GB" b="0" strike="noStrike" spc="-1" dirty="0">
              <a:latin typeface="Arial"/>
            </a:endParaRPr>
          </a:p>
          <a:p>
            <a:pPr>
              <a:lnSpc>
                <a:spcPct val="100000"/>
              </a:lnSpc>
            </a:pPr>
            <a:r>
              <a:rPr lang="en-GB" b="0" strike="noStrike" spc="-1" dirty="0">
                <a:latin typeface="Arial"/>
              </a:rPr>
              <a:t>M.L. is applied to solve various voice recognition tasks. Such systems can help those with physical impairments, but also can make life easier for all of us via use of tools such as Apple’s Siri or Amazon’s Alexa.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M.L. is being widely applied for face recognition tasks. Your perhaps most familiar with the capabilities of Apple Phones, which can be unlocked upon seeing your face without the need for a passcode.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There are many more domains where machine learning is applied. These examples represent only the tip of a very large proverbial iceberg.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a:lnSpc>
                <a:spcPct val="100000"/>
              </a:lnSpc>
            </a:pPr>
            <a:endParaRPr lang="en-GB" b="0" strike="noStrike" spc="-1" dirty="0">
              <a:latin typeface="Arial"/>
            </a:endParaRPr>
          </a:p>
        </p:txBody>
      </p:sp>
    </p:spTree>
    <p:extLst>
      <p:ext uri="{BB962C8B-B14F-4D97-AF65-F5344CB8AC3E}">
        <p14:creationId xmlns:p14="http://schemas.microsoft.com/office/powerpoint/2010/main" val="1835323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773935" y="1963757"/>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strike="noStrike" spc="-1" dirty="0">
                <a:latin typeface="+mn-lt"/>
              </a:rPr>
              <a:t>Humans are capable of sophisticated learning via trial &amp; error, reinforcement, and by receiving information from some form of “oracle”. An oracle could be a parent, teacher, sibling, friend, book, or an online resource such as this. The oracle provides a source of information that we process, store in memory, and utilize when required. Our memory is capable of storing a lifetime of knowledge and experience, making it a highly sophisticated analogue of a computer hard drive. Though we store information differently to computer hard drives, the content is the same in both cases –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strike="noStrike" spc="-1" dirty="0">
              <a:latin typeface="+mn-lt"/>
            </a:endParaRPr>
          </a:p>
          <a:p>
            <a:pPr>
              <a:lnSpc>
                <a:spcPct val="100000"/>
              </a:lnSpc>
            </a:pPr>
            <a:endParaRPr lang="en-US" b="0" strike="noStrike" spc="-1" dirty="0">
              <a:latin typeface="+mn-lt"/>
            </a:endParaRPr>
          </a:p>
          <a:p>
            <a:r>
              <a:rPr lang="en-GB" kern="1200" dirty="0">
                <a:solidFill>
                  <a:schemeClr val="tx1"/>
                </a:solidFill>
                <a:effectLst/>
                <a:latin typeface="+mn-lt"/>
                <a:ea typeface="+mn-ea"/>
                <a:cs typeface="+mn-cs"/>
              </a:rPr>
              <a:t>This dataset becomes populated as our senses (sight, smell, sound etc.) start collecting information about the world. When we’re born, this dataset is mostly empty. Over time we collect experiences. Eventually we connect our experiences and the information given to us, with some tangible outcome or label. </a:t>
            </a:r>
          </a:p>
          <a:p>
            <a:r>
              <a:rPr lang="en-GB" kern="1200" dirty="0">
                <a:solidFill>
                  <a:schemeClr val="tx1"/>
                </a:solidFill>
                <a:effectLst/>
                <a:latin typeface="+mn-lt"/>
                <a:ea typeface="+mn-ea"/>
                <a:cs typeface="+mn-cs"/>
              </a:rPr>
              <a:t>So, for example, most babies learn automatically that when they cry, then can get parental attention. Ultimately, we learn to use our experiences to make decisions or take actions. Given the same information, it is possible that two people will take very different actions. This is because knowledge and experience differ from person to person.  In other words, the content of our memory datasets is different.</a:t>
            </a:r>
          </a:p>
          <a:p>
            <a:pPr>
              <a:lnSpc>
                <a:spcPct val="100000"/>
              </a:lnSpc>
            </a:pPr>
            <a:endParaRPr lang="en-US" b="0" strike="noStrike" spc="-1" baseline="0" dirty="0">
              <a:latin typeface="+mn-lt"/>
            </a:endParaRPr>
          </a:p>
          <a:p>
            <a:pPr>
              <a:lnSpc>
                <a:spcPct val="100000"/>
              </a:lnSpc>
            </a:pPr>
            <a:endParaRPr lang="en-US" b="0" strike="noStrike" spc="-1" dirty="0">
              <a:latin typeface="+mn-lt"/>
            </a:endParaRPr>
          </a:p>
          <a:p>
            <a:pPr>
              <a:lnSpc>
                <a:spcPct val="100000"/>
              </a:lnSpc>
            </a:pPr>
            <a:r>
              <a:rPr lang="en-GB" b="0" strike="noStrike" spc="-1" dirty="0">
                <a:latin typeface="+mn-lt"/>
              </a:rPr>
              <a:t>Despite any differences between us, human decision making is geared toward making the best, or “optimal” decisions using past experience and available information.</a:t>
            </a:r>
            <a:endParaRPr lang="en-US" b="0" strike="noStrike" spc="-1" dirty="0">
              <a:latin typeface="+mn-lt"/>
            </a:endParaRPr>
          </a:p>
          <a:p>
            <a:pPr>
              <a:lnSpc>
                <a:spcPct val="100000"/>
              </a:lnSpc>
            </a:pPr>
            <a:endParaRPr lang="en-GB" b="0" strike="noStrike" spc="-1" dirty="0">
              <a:latin typeface="Arial"/>
            </a:endParaRPr>
          </a:p>
        </p:txBody>
      </p:sp>
    </p:spTree>
    <p:extLst>
      <p:ext uri="{BB962C8B-B14F-4D97-AF65-F5344CB8AC3E}">
        <p14:creationId xmlns:p14="http://schemas.microsoft.com/office/powerpoint/2010/main" val="168966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r>
              <a:rPr lang="en-GB" sz="2000" b="0" strike="noStrike" spc="-1" dirty="0">
                <a:latin typeface="Arial"/>
              </a:rPr>
              <a:t>Lets continue thinking about experience. </a:t>
            </a:r>
            <a:r>
              <a:rPr lang="en-US" sz="2000" b="0" strike="noStrike" spc="-1" dirty="0">
                <a:latin typeface="+mn-lt"/>
              </a:rPr>
              <a:t>Experience is describable and quantifiable as data. </a:t>
            </a:r>
            <a:endParaRPr lang="en-GB" sz="2000" b="0" strike="noStrike" spc="-1" dirty="0">
              <a:latin typeface="Arial"/>
            </a:endParaRPr>
          </a:p>
          <a:p>
            <a:pPr>
              <a:lnSpc>
                <a:spcPct val="100000"/>
              </a:lnSpc>
            </a:pPr>
            <a:endParaRPr lang="en-GB" sz="2000" b="0" strike="noStrike" spc="-1" dirty="0">
              <a:latin typeface="Arial"/>
            </a:endParaRPr>
          </a:p>
          <a:p>
            <a:pPr>
              <a:lnSpc>
                <a:spcPct val="100000"/>
              </a:lnSpc>
            </a:pPr>
            <a:r>
              <a:rPr lang="en-US" sz="2000" b="0" strike="noStrike" spc="-1" dirty="0">
                <a:latin typeface="+mn-lt"/>
              </a:rPr>
              <a:t>You already intuitively understand what data is. However to understand M.L., we must first become familiar with the terminology used in the field. Lets start by considering that </a:t>
            </a:r>
            <a:r>
              <a:rPr lang="en-GB" sz="2000" b="0" strike="noStrike" spc="-1" dirty="0">
                <a:latin typeface="+mn-lt"/>
              </a:rPr>
              <a:t>data can be quantified and recorded using a simple table structure. </a:t>
            </a:r>
          </a:p>
          <a:p>
            <a:pPr>
              <a:lnSpc>
                <a:spcPct val="100000"/>
              </a:lnSpc>
            </a:pPr>
            <a:endParaRPr lang="en-GB" sz="2000" b="0" strike="noStrike" spc="-1" dirty="0">
              <a:latin typeface="+mn-lt"/>
            </a:endParaRPr>
          </a:p>
          <a:p>
            <a:pPr>
              <a:lnSpc>
                <a:spcPct val="100000"/>
              </a:lnSpc>
            </a:pPr>
            <a:r>
              <a:rPr lang="en-GB" sz="2000" b="0" strike="noStrike" spc="-1" dirty="0">
                <a:latin typeface="+mn-lt"/>
              </a:rPr>
              <a:t>Here we have a table describing the characteristics of animals we’ve observed at some time during our lives. The animals are described using four characteristics – their mass in Kilograms (Kg), their height in centimetres (cm), the number of legs they possess, and their primary colour when viewed by eye. Each of these characteristics is represented as a column in the table.  We can see there are three rows in the table, representing three unique animals.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In machine learning we refer to the characteristics – mass, height, number of legs, and colour, as features. Sometimes these are also known as variables or attributes, but we’ll stick with the term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Each row in the table is called an example. That is, the first row represents our first example animal and so on.</a:t>
            </a:r>
          </a:p>
          <a:p>
            <a:pPr>
              <a:lnSpc>
                <a:spcPct val="100000"/>
              </a:lnSpc>
            </a:pPr>
            <a:endParaRPr lang="en-GB" sz="2000" b="0" strike="noStrike" spc="-1" dirty="0">
              <a:latin typeface="Arial"/>
            </a:endParaRPr>
          </a:p>
          <a:p>
            <a:pPr>
              <a:lnSpc>
                <a:spcPct val="100000"/>
              </a:lnSpc>
            </a:pPr>
            <a:r>
              <a:rPr lang="en-GB" sz="2000" b="0" strike="noStrike" spc="-1" dirty="0">
                <a:latin typeface="Arial"/>
              </a:rPr>
              <a:t>Each example may be associated with a “label”. In this case the label would correspond to the name of the animal. The label is also sometimes known as the “class label”. For instance the first row of the table represents an animal that belongs to the class “Cat”. This class is distinct from all other classes. How a class label is defined impacts it’s interpretation. Thus since we do not clarify here, the label “cat” applies to all species of Feline.  But this class label can be broken down into to “sub-classes” such as “Domestic Cat”, “Leopard”, “Panther”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When the labels for examples are known, we say we have the “ground truth” labels. This means the truth is known for certain – i.e. the label is undeniably correct.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When a dataset is accompanied by ground truth labels, we call this data set “labelled”.</a:t>
            </a:r>
          </a:p>
          <a:p>
            <a:pPr>
              <a:lnSpc>
                <a:spcPct val="100000"/>
              </a:lnSpc>
            </a:pPr>
            <a:endParaRPr lang="en-GB" sz="2000" b="0" strike="noStrike" spc="-1" dirty="0">
              <a:latin typeface="Arial"/>
            </a:endParaRPr>
          </a:p>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2958171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r>
                  <a:rPr lang="en-GB" sz="2000" b="0" strike="noStrike" spc="-1" dirty="0">
                    <a:latin typeface="+mn-lt"/>
                  </a:rPr>
                  <a:t>Here we can see the same table as before, describing the animals we’ve observed at some time in our lives. Consider the equivalent table you hold in your mind – it will have an enormous number of rows, and many features. To make such datasets easier to study, we label each row using some simple notation.</a:t>
                </a:r>
              </a:p>
              <a:p>
                <a:pPr>
                  <a:lnSpc>
                    <a:spcPct val="100000"/>
                  </a:lnSpc>
                </a:pPr>
                <a:endParaRPr lang="en-GB" sz="2000" b="0" strike="noStrike" spc="-1" dirty="0">
                  <a:latin typeface="+mn-lt"/>
                </a:endParaRPr>
              </a:p>
              <a:p>
                <a:pPr>
                  <a:lnSpc>
                    <a:spcPct val="100000"/>
                  </a:lnSpc>
                </a:pPr>
                <a:r>
                  <a:rPr lang="en-GB" sz="2000" b="0" strike="noStrike" spc="-1" dirty="0">
                    <a:latin typeface="+mn-lt"/>
                  </a:rPr>
                  <a:t>Here we represent examples using the notation </a:t>
                </a:r>
                <a14:m>
                  <m:oMath xmlns:m="http://schemas.openxmlformats.org/officeDocument/2006/math">
                    <m:sSub>
                      <m:sSubPr>
                        <m:ctrlPr>
                          <a:rPr lang="en-GB" sz="2000" b="0" i="1" strike="noStrike" spc="-1" smtClean="0">
                            <a:latin typeface="Cambria Math" panose="02040503050406030204" pitchFamily="18" charset="0"/>
                          </a:rPr>
                        </m:ctrlPr>
                      </m:sSubPr>
                      <m:e>
                        <m:r>
                          <a:rPr lang="en-GB" sz="2000" b="0" i="1" strike="noStrike" spc="-1" smtClean="0">
                            <a:latin typeface="Cambria Math" panose="02040503050406030204" pitchFamily="18" charset="0"/>
                          </a:rPr>
                          <m:t>𝑥</m:t>
                        </m:r>
                      </m:e>
                      <m:sub>
                        <m:r>
                          <a:rPr lang="en-GB" sz="2000" b="0" i="1" strike="noStrike" spc="-1" smtClean="0">
                            <a:latin typeface="Cambria Math" panose="02040503050406030204" pitchFamily="18" charset="0"/>
                          </a:rPr>
                          <m:t>𝑖</m:t>
                        </m:r>
                      </m:sub>
                    </m:sSub>
                  </m:oMath>
                </a14:m>
                <a:r>
                  <a:rPr lang="en-GB" sz="2000" b="0" strike="noStrike" spc="-1" dirty="0">
                    <a:latin typeface="+mn-lt"/>
                  </a:rPr>
                  <a:t>. At first this may appear confusing – what do </a:t>
                </a:r>
                <a14:m>
                  <m:oMath xmlns:m="http://schemas.openxmlformats.org/officeDocument/2006/math">
                    <m:r>
                      <a:rPr lang="en-GB" sz="2000" b="0" i="1" strike="noStrike" spc="-1" smtClean="0">
                        <a:latin typeface="Cambria Math" panose="02040503050406030204" pitchFamily="18" charset="0"/>
                      </a:rPr>
                      <m:t>𝑥</m:t>
                    </m:r>
                  </m:oMath>
                </a14:m>
                <a:r>
                  <a:rPr lang="en-GB" sz="2000" b="0" strike="noStrike" spc="-1" dirty="0">
                    <a:latin typeface="+mn-lt"/>
                  </a:rPr>
                  <a:t> and </a:t>
                </a:r>
                <a14:m>
                  <m:oMath xmlns:m="http://schemas.openxmlformats.org/officeDocument/2006/math">
                    <m:r>
                      <a:rPr lang="en-GB" sz="2000" b="0" i="1" strike="noStrike" spc="-1" smtClean="0">
                        <a:latin typeface="Cambria Math" panose="02040503050406030204" pitchFamily="18" charset="0"/>
                      </a:rPr>
                      <m:t>𝑖</m:t>
                    </m:r>
                  </m:oMath>
                </a14:m>
                <a:r>
                  <a:rPr lang="en-GB" sz="2000" b="0" strike="noStrike" spc="-1" dirty="0">
                    <a:latin typeface="+mn-lt"/>
                  </a:rPr>
                  <a:t> mean?</a:t>
                </a: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Read </a:t>
                </a:r>
                <a14:m>
                  <m:oMath xmlns:m="http://schemas.openxmlformats.org/officeDocument/2006/math">
                    <m:r>
                      <a:rPr lang="en-GB" sz="2000" b="0" i="1" strike="noStrike" spc="-1" smtClean="0">
                        <a:latin typeface="Cambria Math" panose="02040503050406030204" pitchFamily="18" charset="0"/>
                      </a:rPr>
                      <m:t>𝑥</m:t>
                    </m:r>
                  </m:oMath>
                </a14:m>
                <a:r>
                  <a:rPr lang="en-GB" sz="2000" b="0" strike="noStrike" spc="-1" dirty="0">
                    <a:latin typeface="+mn-lt"/>
                  </a:rPr>
                  <a:t> as meaning “example”, and </a:t>
                </a:r>
                <a14:m>
                  <m:oMath xmlns:m="http://schemas.openxmlformats.org/officeDocument/2006/math">
                    <m:r>
                      <a:rPr lang="en-GB" sz="2000" b="0" i="1" strike="noStrike" spc="-1" smtClean="0">
                        <a:latin typeface="Cambria Math" panose="02040503050406030204" pitchFamily="18" charset="0"/>
                      </a:rPr>
                      <m:t>𝑖</m:t>
                    </m:r>
                  </m:oMath>
                </a14:m>
                <a:r>
                  <a:rPr lang="en-GB" sz="2000" b="0" strike="noStrike" spc="-1" dirty="0">
                    <a:latin typeface="+mn-lt"/>
                  </a:rPr>
                  <a:t> as a number that uniquely identifies the example. So here we can see there are three examples</a:t>
                </a:r>
                <a:r>
                  <a:rPr lang="en-GB" sz="2000" b="0" strike="noStrike" spc="-1" baseline="0" dirty="0">
                    <a:latin typeface="+mn-lt"/>
                  </a:rPr>
                  <a:t> described using this notation. Now when I say </a:t>
                </a:r>
                <a14:m>
                  <m:oMath xmlns:m="http://schemas.openxmlformats.org/officeDocument/2006/math">
                    <m:sSub>
                      <m:sSubPr>
                        <m:ctrlPr>
                          <a:rPr lang="en-GB" sz="2000" b="0" i="1" strike="noStrike" spc="-1" baseline="0" smtClean="0">
                            <a:latin typeface="Cambria Math" panose="02040503050406030204" pitchFamily="18" charset="0"/>
                          </a:rPr>
                        </m:ctrlPr>
                      </m:sSubPr>
                      <m:e>
                        <m:r>
                          <a:rPr lang="en-GB" sz="2000" b="0" i="1" strike="noStrike" spc="-1" baseline="0" smtClean="0">
                            <a:latin typeface="Cambria Math" panose="02040503050406030204" pitchFamily="18" charset="0"/>
                          </a:rPr>
                          <m:t>𝑥</m:t>
                        </m:r>
                      </m:e>
                      <m:sub>
                        <m:r>
                          <a:rPr lang="en-GB" sz="2000" b="0" i="1" strike="noStrike" spc="-1" baseline="0" smtClean="0">
                            <a:latin typeface="Cambria Math" panose="02040503050406030204" pitchFamily="18" charset="0"/>
                          </a:rPr>
                          <m:t>2</m:t>
                        </m:r>
                      </m:sub>
                    </m:sSub>
                  </m:oMath>
                </a14:m>
                <a:r>
                  <a:rPr lang="en-GB" sz="2000" b="0" strike="noStrike" spc="-1" baseline="0" dirty="0">
                    <a:latin typeface="+mn-lt"/>
                  </a:rPr>
                  <a:t> you know which animal I’m referring to – the animal in the second row of the table.</a:t>
                </a:r>
              </a:p>
              <a:p>
                <a:pPr>
                  <a:lnSpc>
                    <a:spcPct val="100000"/>
                  </a:lnSpc>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baseline="0" dirty="0">
                    <a:latin typeface="+mn-lt"/>
                  </a:rPr>
                  <a:t>We can also represent the class label in a similar way. </a:t>
                </a:r>
                <a:r>
                  <a:rPr lang="en-GB" sz="2000" b="0" strike="noStrike" spc="-1" dirty="0">
                    <a:latin typeface="+mn-lt"/>
                  </a:rPr>
                  <a:t>Read </a:t>
                </a:r>
                <a14:m>
                  <m:oMath xmlns:m="http://schemas.openxmlformats.org/officeDocument/2006/math">
                    <m:r>
                      <a:rPr lang="en-GB" sz="2000" b="0" i="1" strike="noStrike" spc="-1" smtClean="0">
                        <a:latin typeface="Cambria Math" panose="02040503050406030204" pitchFamily="18" charset="0"/>
                      </a:rPr>
                      <m:t>𝑦</m:t>
                    </m:r>
                  </m:oMath>
                </a14:m>
                <a:r>
                  <a:rPr lang="en-GB" sz="2000" b="0" strike="noStrike" spc="-1" dirty="0">
                    <a:latin typeface="+mn-lt"/>
                  </a:rPr>
                  <a:t> as meaning “label”, and </a:t>
                </a:r>
                <a14:m>
                  <m:oMath xmlns:m="http://schemas.openxmlformats.org/officeDocument/2006/math">
                    <m:r>
                      <a:rPr lang="en-GB" sz="2000" b="0" i="1" strike="noStrike" spc="-1" smtClean="0">
                        <a:latin typeface="Cambria Math" panose="02040503050406030204" pitchFamily="18" charset="0"/>
                      </a:rPr>
                      <m:t>𝑖</m:t>
                    </m:r>
                  </m:oMath>
                </a14:m>
                <a:r>
                  <a:rPr lang="en-GB" sz="2000" b="0" strike="noStrike" spc="-1" dirty="0">
                    <a:latin typeface="+mn-lt"/>
                  </a:rPr>
                  <a:t> as a number that uniquely identifies the label.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So here we can see there are three labels</a:t>
                </a:r>
                <a:r>
                  <a:rPr lang="en-GB" sz="2000" b="0" strike="noStrike" spc="-1" baseline="0" dirty="0">
                    <a:latin typeface="+mn-lt"/>
                  </a:rPr>
                  <a:t> described using this notation. Now when I say </a:t>
                </a:r>
                <a14:m>
                  <m:oMath xmlns:m="http://schemas.openxmlformats.org/officeDocument/2006/math">
                    <m:sSub>
                      <m:sSubPr>
                        <m:ctrlPr>
                          <a:rPr lang="en-GB" sz="2000" b="0" i="1" strike="noStrike" spc="-1" baseline="0" smtClean="0">
                            <a:latin typeface="Cambria Math" panose="02040503050406030204" pitchFamily="18" charset="0"/>
                          </a:rPr>
                        </m:ctrlPr>
                      </m:sSubPr>
                      <m:e>
                        <m:r>
                          <a:rPr lang="en-GB" sz="2000" b="0" i="1" strike="noStrike" spc="-1" baseline="0" smtClean="0">
                            <a:latin typeface="Cambria Math" panose="02040503050406030204" pitchFamily="18" charset="0"/>
                          </a:rPr>
                          <m:t>𝑦</m:t>
                        </m:r>
                      </m:e>
                      <m:sub>
                        <m:r>
                          <a:rPr lang="en-GB" sz="2000" b="0" i="1" strike="noStrike" spc="-1" baseline="0" smtClean="0">
                            <a:latin typeface="Cambria Math" panose="02040503050406030204" pitchFamily="18" charset="0"/>
                          </a:rPr>
                          <m:t>3</m:t>
                        </m:r>
                      </m:sub>
                    </m:sSub>
                  </m:oMath>
                </a14:m>
                <a:r>
                  <a:rPr lang="en-GB" sz="2000" b="0" strike="noStrike" spc="-1" baseline="0" dirty="0">
                    <a:latin typeface="+mn-lt"/>
                  </a:rPr>
                  <a:t> you know which animal I’m referring to – the mouse in the third row of the table.</a:t>
                </a:r>
              </a:p>
              <a:p>
                <a:pPr>
                  <a:lnSpc>
                    <a:spcPct val="100000"/>
                  </a:lnSpc>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notation allows us to describe examples in a new way, using mathematics that’s easier to write down than written language. Here we represent example 1 as the row values stored between two brackets, and separated by commas. We can also represent the label similarly. These brackets enclose what we call sets. Set’s are simply collections of objects. Thus </a:t>
                </a:r>
                <a14:m>
                  <m:oMath xmlns:m="http://schemas.openxmlformats.org/officeDocument/2006/math">
                    <m:sSub>
                      <m:sSubPr>
                        <m:ctrlPr>
                          <a:rPr lang="en-GB" sz="2000" b="0" i="1" strike="noStrike" spc="-1" smtClean="0">
                            <a:latin typeface="Cambria Math" panose="02040503050406030204" pitchFamily="18" charset="0"/>
                          </a:rPr>
                        </m:ctrlPr>
                      </m:sSubPr>
                      <m:e>
                        <m:r>
                          <a:rPr lang="en-GB" sz="2000" b="0" i="1" strike="noStrike" spc="-1" smtClean="0">
                            <a:latin typeface="Cambria Math" panose="02040503050406030204" pitchFamily="18" charset="0"/>
                          </a:rPr>
                          <m:t>𝑥</m:t>
                        </m:r>
                      </m:e>
                      <m:sub>
                        <m:r>
                          <a:rPr lang="en-GB" sz="2000" b="0" i="1" strike="noStrike" spc="-1" smtClean="0">
                            <a:latin typeface="Cambria Math" panose="02040503050406030204" pitchFamily="18" charset="0"/>
                          </a:rPr>
                          <m:t>1</m:t>
                        </m:r>
                      </m:sub>
                    </m:sSub>
                  </m:oMath>
                </a14:m>
                <a:r>
                  <a:rPr lang="en-GB" sz="2000" b="0" strike="noStrike" spc="-1" dirty="0">
                    <a:latin typeface="+mn-lt"/>
                  </a:rPr>
                  <a:t> is a set containing the characteristics of the animal in row 1, and </a:t>
                </a:r>
                <a14:m>
                  <m:oMath xmlns:m="http://schemas.openxmlformats.org/officeDocument/2006/math">
                    <m:sSub>
                      <m:sSubPr>
                        <m:ctrlPr>
                          <a:rPr lang="en-GB" sz="2000" b="0" i="1" strike="noStrike" spc="-1" smtClean="0">
                            <a:latin typeface="Cambria Math" panose="02040503050406030204" pitchFamily="18" charset="0"/>
                          </a:rPr>
                        </m:ctrlPr>
                      </m:sSubPr>
                      <m:e>
                        <m:r>
                          <a:rPr lang="en-GB" sz="2000" b="0" i="1" strike="noStrike" spc="-1" smtClean="0">
                            <a:latin typeface="Cambria Math" panose="02040503050406030204" pitchFamily="18" charset="0"/>
                          </a:rPr>
                          <m:t>𝑦</m:t>
                        </m:r>
                      </m:e>
                      <m:sub>
                        <m:r>
                          <a:rPr lang="en-GB" sz="2000" b="0" i="1" strike="noStrike" spc="-1" smtClean="0">
                            <a:latin typeface="Cambria Math" panose="02040503050406030204" pitchFamily="18" charset="0"/>
                          </a:rPr>
                          <m:t>1</m:t>
                        </m:r>
                      </m:sub>
                    </m:sSub>
                  </m:oMath>
                </a14:m>
                <a:r>
                  <a:rPr lang="en-GB" sz="2000" b="0" strike="noStrike" spc="-1" dirty="0">
                    <a:latin typeface="+mn-lt"/>
                  </a:rPr>
                  <a:t>is a set containing the labels associated with the same animal.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can represent entire datasets using this notation.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r>
                  <a:rPr lang="en-GB" sz="2000" b="0" strike="noStrike" spc="-1" dirty="0">
                    <a:latin typeface="+mn-lt"/>
                  </a:rPr>
                  <a:t>Here we can see the same table as before, describing the animals we’ve observed at sometime in our lives. Consider the equivalent table you hold in your mind – it will have an enormous number of rows, and many features. To make such datasets easier to study, we label each row using some simple notation.</a:t>
                </a:r>
              </a:p>
              <a:p>
                <a:pPr>
                  <a:lnSpc>
                    <a:spcPct val="100000"/>
                  </a:lnSpc>
                </a:pPr>
                <a:endParaRPr lang="en-GB" sz="2000" b="0" strike="noStrike" spc="-1" dirty="0">
                  <a:latin typeface="+mn-lt"/>
                </a:endParaRPr>
              </a:p>
              <a:p>
                <a:pPr>
                  <a:lnSpc>
                    <a:spcPct val="100000"/>
                  </a:lnSpc>
                </a:pPr>
                <a:r>
                  <a:rPr lang="en-GB" sz="2000" b="0" strike="noStrike" spc="-1" dirty="0">
                    <a:latin typeface="+mn-lt"/>
                  </a:rPr>
                  <a:t>Click</a:t>
                </a:r>
              </a:p>
              <a:p>
                <a:pPr>
                  <a:lnSpc>
                    <a:spcPct val="100000"/>
                  </a:lnSpc>
                </a:pPr>
                <a:endParaRPr lang="en-GB" sz="2000" b="0" strike="noStrike" spc="-1" dirty="0">
                  <a:latin typeface="+mn-lt"/>
                </a:endParaRPr>
              </a:p>
              <a:p>
                <a:pPr>
                  <a:lnSpc>
                    <a:spcPct val="100000"/>
                  </a:lnSpc>
                </a:pPr>
                <a:r>
                  <a:rPr lang="en-GB" sz="2000" b="0" strike="noStrike" spc="-1" dirty="0">
                    <a:latin typeface="+mn-lt"/>
                  </a:rPr>
                  <a:t>Here we represent examples using the notation </a:t>
                </a:r>
                <a:r>
                  <a:rPr lang="en-GB" sz="2000" b="0" i="0" strike="noStrike" spc="-1">
                    <a:latin typeface="Cambria Math" panose="02040503050406030204" pitchFamily="18" charset="0"/>
                  </a:rPr>
                  <a:t>𝑥_𝑖</a:t>
                </a:r>
                <a:r>
                  <a:rPr lang="en-GB" sz="2000" b="0" strike="noStrike" spc="-1" dirty="0">
                    <a:latin typeface="+mn-lt"/>
                  </a:rPr>
                  <a:t>. At first this may appear confusing – what do </a:t>
                </a:r>
                <a:r>
                  <a:rPr lang="en-GB" sz="2000" b="0" i="0" strike="noStrike" spc="-1">
                    <a:latin typeface="Cambria Math" panose="02040503050406030204" pitchFamily="18" charset="0"/>
                  </a:rPr>
                  <a:t>𝑥</a:t>
                </a:r>
                <a:r>
                  <a:rPr lang="en-GB" sz="2000" b="0" strike="noStrike" spc="-1" dirty="0">
                    <a:latin typeface="+mn-lt"/>
                  </a:rPr>
                  <a:t> and </a:t>
                </a:r>
                <a:r>
                  <a:rPr lang="en-GB" sz="2000" b="0" i="0" strike="noStrike" spc="-1" dirty="0">
                    <a:latin typeface="Cambria Math" panose="02040503050406030204" pitchFamily="18" charset="0"/>
                  </a:rPr>
                  <a:t>𝑖</a:t>
                </a:r>
                <a:r>
                  <a:rPr lang="en-GB" sz="2000" b="0" strike="noStrike" spc="-1" dirty="0">
                    <a:latin typeface="+mn-lt"/>
                  </a:rPr>
                  <a:t> mean?</a:t>
                </a: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Read </a:t>
                </a:r>
                <a:r>
                  <a:rPr lang="en-GB" sz="2000" b="0" i="0" strike="noStrike" spc="-1" dirty="0">
                    <a:latin typeface="Cambria Math" panose="02040503050406030204" pitchFamily="18" charset="0"/>
                  </a:rPr>
                  <a:t>𝑥</a:t>
                </a:r>
                <a:r>
                  <a:rPr lang="en-GB" sz="2000" b="0" strike="noStrike" spc="-1" dirty="0">
                    <a:latin typeface="+mn-lt"/>
                  </a:rPr>
                  <a:t> as meaning “example”, and </a:t>
                </a:r>
                <a:r>
                  <a:rPr lang="en-GB" sz="2000" b="0" i="0" strike="noStrike" spc="-1" dirty="0">
                    <a:latin typeface="Cambria Math" panose="02040503050406030204" pitchFamily="18" charset="0"/>
                  </a:rPr>
                  <a:t>𝑖</a:t>
                </a:r>
                <a:r>
                  <a:rPr lang="en-GB" sz="2000" b="0" strike="noStrike" spc="-1" dirty="0">
                    <a:latin typeface="+mn-lt"/>
                  </a:rPr>
                  <a:t> as a number that uniquely identifies the example. So here we can see there are three examples</a:t>
                </a:r>
                <a:r>
                  <a:rPr lang="en-GB" sz="2000" b="0" strike="noStrike" spc="-1" baseline="0" dirty="0">
                    <a:latin typeface="+mn-lt"/>
                  </a:rPr>
                  <a:t> described using this notation. Now when I say </a:t>
                </a:r>
                <a:r>
                  <a:rPr lang="en-GB" sz="2000" b="0" i="0" strike="noStrike" spc="-1" baseline="0">
                    <a:latin typeface="Cambria Math" panose="02040503050406030204" pitchFamily="18" charset="0"/>
                  </a:rPr>
                  <a:t>𝑥_2</a:t>
                </a:r>
                <a:r>
                  <a:rPr lang="en-GB" sz="2000" b="0" strike="noStrike" spc="-1" baseline="0" dirty="0">
                    <a:latin typeface="+mn-lt"/>
                  </a:rPr>
                  <a:t> you know which animal I’m referring to – the animal in the second row of the table.</a:t>
                </a:r>
              </a:p>
              <a:p>
                <a:pPr>
                  <a:lnSpc>
                    <a:spcPct val="100000"/>
                  </a:lnSpc>
                </a:pPr>
                <a:endParaRPr lang="en-GB" sz="2000" b="0" strike="noStrike" spc="-1" baseline="0" dirty="0">
                  <a:latin typeface="+mn-lt"/>
                </a:endParaRPr>
              </a:p>
              <a:p>
                <a:pPr>
                  <a:lnSpc>
                    <a:spcPct val="100000"/>
                  </a:lnSpc>
                </a:pPr>
                <a:endParaRPr lang="en-GB" sz="2000" b="0" strike="noStrike" spc="-1" baseline="0" dirty="0">
                  <a:latin typeface="+mn-lt"/>
                </a:endParaRPr>
              </a:p>
              <a:p>
                <a:pPr>
                  <a:lnSpc>
                    <a:spcPct val="100000"/>
                  </a:lnSpc>
                </a:pPr>
                <a:r>
                  <a:rPr lang="en-GB" sz="2000" b="0" strike="noStrike" spc="-1" baseline="0" dirty="0">
                    <a:latin typeface="+mn-lt"/>
                  </a:rPr>
                  <a:t>Click</a:t>
                </a:r>
              </a:p>
              <a:p>
                <a:pPr>
                  <a:lnSpc>
                    <a:spcPct val="100000"/>
                  </a:lnSpc>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baseline="0" dirty="0">
                    <a:latin typeface="+mn-lt"/>
                  </a:rPr>
                  <a:t>We can also represent the class label in a similar way. </a:t>
                </a:r>
                <a:r>
                  <a:rPr lang="en-GB" sz="2000" b="0" strike="noStrike" spc="-1" dirty="0">
                    <a:latin typeface="+mn-lt"/>
                  </a:rPr>
                  <a:t>Read </a:t>
                </a:r>
                <a:r>
                  <a:rPr lang="en-GB" sz="2000" b="0" i="0" strike="noStrike" spc="-1" dirty="0">
                    <a:latin typeface="Cambria Math" panose="02040503050406030204" pitchFamily="18" charset="0"/>
                  </a:rPr>
                  <a:t>𝑦</a:t>
                </a:r>
                <a:r>
                  <a:rPr lang="en-GB" sz="2000" b="0" strike="noStrike" spc="-1" dirty="0">
                    <a:latin typeface="+mn-lt"/>
                  </a:rPr>
                  <a:t> as meaning “label”, and </a:t>
                </a:r>
                <a:r>
                  <a:rPr lang="en-GB" sz="2000" b="0" i="0" strike="noStrike" spc="-1" dirty="0">
                    <a:latin typeface="Cambria Math" panose="02040503050406030204" pitchFamily="18" charset="0"/>
                  </a:rPr>
                  <a:t>𝑖</a:t>
                </a:r>
                <a:r>
                  <a:rPr lang="en-GB" sz="2000" b="0" strike="noStrike" spc="-1" dirty="0">
                    <a:latin typeface="+mn-lt"/>
                  </a:rPr>
                  <a:t> as a number that uniquely identifies the label.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baseline="0"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So here we can see there are three labels</a:t>
                </a:r>
                <a:r>
                  <a:rPr lang="en-GB" sz="2000" b="0" strike="noStrike" spc="-1" baseline="0" dirty="0">
                    <a:latin typeface="+mn-lt"/>
                  </a:rPr>
                  <a:t> described using this notation. Now when I say </a:t>
                </a:r>
                <a:r>
                  <a:rPr lang="en-GB" sz="2000" b="0" i="0" strike="noStrike" spc="-1" baseline="0">
                    <a:latin typeface="Cambria Math" panose="02040503050406030204" pitchFamily="18" charset="0"/>
                  </a:rPr>
                  <a:t>𝑦_3</a:t>
                </a:r>
                <a:r>
                  <a:rPr lang="en-GB" sz="2000" b="0" strike="noStrike" spc="-1" baseline="0" dirty="0">
                    <a:latin typeface="+mn-lt"/>
                  </a:rPr>
                  <a:t> you know which animal I’m referring to – the mouse in the third row of the table.</a:t>
                </a:r>
              </a:p>
              <a:p>
                <a:pPr>
                  <a:lnSpc>
                    <a:spcPct val="100000"/>
                  </a:lnSpc>
                </a:pPr>
                <a:endParaRPr lang="en-GB" sz="2000" b="0" strike="noStrike" spc="-1" baseline="0" dirty="0">
                  <a:latin typeface="+mn-lt"/>
                </a:endParaRP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notation allows us to describe examples in a new way, using mathematics that’s easier to write down than written language. Here we represent example 1 as the row values stored between two brackets, and separated by commas. We can also represent the label similarly. These brackets enclose what we call sets. Set’s are simply collections of objects. Thus </a:t>
                </a:r>
                <a:r>
                  <a:rPr lang="en-GB" sz="2000" b="0" i="0" strike="noStrike" spc="-1">
                    <a:latin typeface="Cambria Math" panose="02040503050406030204" pitchFamily="18" charset="0"/>
                  </a:rPr>
                  <a:t>𝑥_1</a:t>
                </a:r>
                <a:r>
                  <a:rPr lang="en-GB" sz="2000" b="0" strike="noStrike" spc="-1" dirty="0">
                    <a:latin typeface="+mn-lt"/>
                  </a:rPr>
                  <a:t> is a set containing the characteristics of the animal in row 1, and </a:t>
                </a:r>
                <a:r>
                  <a:rPr lang="en-GB" sz="2000" b="0" i="0" strike="noStrike" spc="-1">
                    <a:latin typeface="Cambria Math" panose="02040503050406030204" pitchFamily="18" charset="0"/>
                  </a:rPr>
                  <a:t>𝑦_1</a:t>
                </a:r>
                <a:r>
                  <a:rPr lang="en-GB" sz="2000" b="0" strike="noStrike" spc="-1" dirty="0">
                    <a:latin typeface="+mn-lt"/>
                  </a:rPr>
                  <a:t>is a set containing the labels associated with the same animal.</a:t>
                </a: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 can represent entire datasets using this notation.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You may also note that these sets are similar to the Arrays you’ll have learned about in the programming module.</a:t>
                </a:r>
              </a:p>
              <a:p>
                <a:pPr>
                  <a:lnSpc>
                    <a:spcPct val="100000"/>
                  </a:lnSpc>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Additional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To gain a better understanding of sets, self-study this intuitive Wikipedia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hlinkClick r:id="rId4"/>
                  </a:rPr>
                  <a:t>https://en.wikipedia.org/wiki/Set_(mathematics)</a:t>
                </a:r>
                <a:endParaRPr lang="en-GB" sz="2000" b="0" strike="noStrike" spc="-1" dirty="0">
                  <a:latin typeface="+mn-lt"/>
                </a:endParaRPr>
              </a:p>
              <a:p>
                <a:pPr>
                  <a:lnSpc>
                    <a:spcPct val="100000"/>
                  </a:lnSpc>
                </a:pPr>
                <a:endParaRPr lang="en-GB" sz="2000" b="0" strike="noStrike" spc="-1" dirty="0">
                  <a:latin typeface="+mn-lt"/>
                </a:endParaRPr>
              </a:p>
            </p:txBody>
          </p:sp>
        </mc:Fallback>
      </mc:AlternateContent>
    </p:spTree>
    <p:extLst>
      <p:ext uri="{BB962C8B-B14F-4D97-AF65-F5344CB8AC3E}">
        <p14:creationId xmlns:p14="http://schemas.microsoft.com/office/powerpoint/2010/main" val="3705060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r>
                  <a:rPr lang="en-GB" sz="2000" b="0" strike="noStrike" spc="-1" dirty="0">
                    <a:latin typeface="+mn-lt"/>
                  </a:rPr>
                  <a:t>We now understand how data can be represented using some basic mathematical notation. Using this notation we can express what we mean by “experience” in a straightforward way.</a:t>
                </a:r>
              </a:p>
              <a:p>
                <a:pPr>
                  <a:lnSpc>
                    <a:spcPct val="100000"/>
                  </a:lnSpc>
                </a:pPr>
                <a:endParaRPr lang="en-GB" sz="2000" b="0" strike="noStrike" spc="-1" dirty="0">
                  <a:latin typeface="+mn-lt"/>
                </a:endParaRPr>
              </a:p>
              <a:p>
                <a:pPr>
                  <a:lnSpc>
                    <a:spcPct val="100000"/>
                  </a:lnSpc>
                </a:pPr>
                <a:r>
                  <a:rPr lang="en-GB" sz="2000" b="0" strike="noStrike" spc="-1" dirty="0">
                    <a:latin typeface="+mn-lt"/>
                  </a:rPr>
                  <a:t>Experience is simply a set, </a:t>
                </a:r>
                <a14:m>
                  <m:oMath xmlns:m="http://schemas.openxmlformats.org/officeDocument/2006/math">
                    <m:r>
                      <a:rPr lang="en-GB" sz="2000" b="0" i="1" strike="noStrike" spc="-1" smtClean="0">
                        <a:latin typeface="Cambria Math" panose="02040503050406030204" pitchFamily="18" charset="0"/>
                      </a:rPr>
                      <m:t>𝐸</m:t>
                    </m:r>
                  </m:oMath>
                </a14:m>
                <a:r>
                  <a:rPr lang="en-GB" sz="2000" b="0" strike="noStrike" spc="-1" dirty="0">
                    <a:latin typeface="+mn-lt"/>
                  </a:rPr>
                  <a:t>, consisting of pairs of features and class labels. In</a:t>
                </a:r>
                <a:r>
                  <a:rPr lang="en-GB" sz="2000" b="0" strike="noStrike" spc="-1" baseline="0" dirty="0">
                    <a:latin typeface="+mn-lt"/>
                  </a:rPr>
                  <a:t> theory it</a:t>
                </a:r>
                <a:r>
                  <a:rPr lang="en-GB" sz="2000" b="0" strike="noStrike" spc="-1" dirty="0">
                    <a:latin typeface="+mn-lt"/>
                  </a:rPr>
                  <a:t> can contain infinitely</a:t>
                </a:r>
                <a:r>
                  <a:rPr lang="en-GB" sz="2000" b="0" strike="noStrike" spc="-1" baseline="0" dirty="0">
                    <a:latin typeface="+mn-lt"/>
                  </a:rPr>
                  <a:t> many pairs, though since our knowledge is imperfect, this is never the case.</a:t>
                </a:r>
                <a:endParaRPr lang="en-GB" sz="2000" b="0" strike="noStrike" spc="-1" dirty="0">
                  <a:latin typeface="+mn-lt"/>
                </a:endParaRPr>
              </a:p>
              <a:p>
                <a:pPr>
                  <a:lnSpc>
                    <a:spcPct val="100000"/>
                  </a:lnSpc>
                </a:pPr>
                <a:endParaRPr lang="en-GB" sz="2000" b="0" strike="noStrike" spc="-1" dirty="0">
                  <a:latin typeface="+mn-lt"/>
                </a:endParaRPr>
              </a:p>
              <a:p>
                <a:r>
                  <a:rPr lang="en-GB" sz="1200" kern="1200" dirty="0">
                    <a:solidFill>
                      <a:schemeClr val="tx1"/>
                    </a:solidFill>
                    <a:effectLst/>
                    <a:latin typeface="+mn-lt"/>
                    <a:ea typeface="+mn-ea"/>
                    <a:cs typeface="+mn-cs"/>
                  </a:rPr>
                  <a:t>These pairs are known more commonly as tuples. A tuple can contain as many features and labels as required. However, for the machine learning we’re discussing here, each tuple contains only one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u="sng" strike="noStrike" spc="-1">
                    <a:latin typeface="Calibri" panose="020F0502020204030204" pitchFamily="34" charset="0"/>
                    <a:cs typeface="Calibri" panose="020F0502020204030204" pitchFamily="34" charset="0"/>
                  </a:rPr>
                  <a:t>Slide 8</a:t>
                </a:r>
              </a:p>
              <a:p>
                <a:pPr>
                  <a:lnSpc>
                    <a:spcPct val="100000"/>
                  </a:lnSpc>
                </a:pPr>
                <a:endParaRPr lang="en-GB" sz="2000" b="0" strike="noStrike" spc="-1">
                  <a:latin typeface="+mn-lt"/>
                </a:endParaRPr>
              </a:p>
              <a:p>
                <a:pPr>
                  <a:lnSpc>
                    <a:spcPct val="100000"/>
                  </a:lnSpc>
                </a:pPr>
                <a:r>
                  <a:rPr lang="en-GB" sz="2000" b="0" strike="noStrike" spc="-1">
                    <a:latin typeface="+mn-lt"/>
                  </a:rPr>
                  <a:t>We now understand how data can be represented using some basic mathematical notation. Using this notation we can express what we mean by “experience” in a straightforward way.</a:t>
                </a:r>
              </a:p>
              <a:p>
                <a:pPr>
                  <a:lnSpc>
                    <a:spcPct val="100000"/>
                  </a:lnSpc>
                </a:pPr>
                <a:endParaRPr lang="en-GB" sz="2000" b="0" strike="noStrike" spc="-1">
                  <a:latin typeface="+mn-lt"/>
                </a:endParaRPr>
              </a:p>
              <a:p>
                <a:pPr>
                  <a:lnSpc>
                    <a:spcPct val="100000"/>
                  </a:lnSpc>
                </a:pPr>
                <a:r>
                  <a:rPr lang="en-GB" sz="2000" b="0" strike="noStrike" spc="-1">
                    <a:latin typeface="+mn-lt"/>
                  </a:rPr>
                  <a:t>Click</a:t>
                </a:r>
              </a:p>
              <a:p>
                <a:pPr>
                  <a:lnSpc>
                    <a:spcPct val="100000"/>
                  </a:lnSpc>
                </a:pPr>
                <a:endParaRPr lang="en-GB" sz="2000" b="0" strike="noStrike" spc="-1">
                  <a:latin typeface="+mn-lt"/>
                </a:endParaRPr>
              </a:p>
              <a:p>
                <a:pPr>
                  <a:lnSpc>
                    <a:spcPct val="100000"/>
                  </a:lnSpc>
                </a:pPr>
                <a:r>
                  <a:rPr lang="en-GB" sz="2000" b="0" strike="noStrike" spc="-1">
                    <a:latin typeface="+mn-lt"/>
                  </a:rPr>
                  <a:t>Experience is simply a set, </a:t>
                </a:r>
                <a:r>
                  <a:rPr lang="en-GB" sz="2000" b="0" i="0" strike="noStrike" spc="-1">
                    <a:latin typeface="Cambria Math" panose="02040503050406030204" pitchFamily="18" charset="0"/>
                  </a:rPr>
                  <a:t>𝐸</a:t>
                </a:r>
                <a:r>
                  <a:rPr lang="en-GB" sz="2000" b="0" strike="noStrike" spc="-1">
                    <a:latin typeface="+mn-lt"/>
                  </a:rPr>
                  <a:t>, consisting of pairs of features and class labels. In</a:t>
                </a:r>
                <a:r>
                  <a:rPr lang="en-GB" sz="2000" b="0" strike="noStrike" spc="-1" baseline="0">
                    <a:latin typeface="+mn-lt"/>
                  </a:rPr>
                  <a:t> theory it</a:t>
                </a:r>
                <a:r>
                  <a:rPr lang="en-GB" sz="2000" b="0" strike="noStrike" spc="-1">
                    <a:latin typeface="+mn-lt"/>
                  </a:rPr>
                  <a:t> can contain infinitely</a:t>
                </a:r>
                <a:r>
                  <a:rPr lang="en-GB" sz="2000" b="0" strike="noStrike" spc="-1" baseline="0">
                    <a:latin typeface="+mn-lt"/>
                  </a:rPr>
                  <a:t> many pairs, though since our knowledge is imperfect, this is never the case.</a:t>
                </a:r>
                <a:endParaRPr lang="en-GB" sz="2000" b="0" strike="noStrike" spc="-1">
                  <a:latin typeface="+mn-lt"/>
                </a:endParaRPr>
              </a:p>
              <a:p>
                <a:pPr>
                  <a:lnSpc>
                    <a:spcPct val="100000"/>
                  </a:lnSpc>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These pairs are known more commonly as tuples. A tuple can contains as many features and labels as required. However for the machine learning we’re discussing here, each tuple contains only one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Additional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A description of tuples can be found here:</a:t>
                </a:r>
              </a:p>
              <a:p>
                <a:pPr>
                  <a:lnSpc>
                    <a:spcPct val="100000"/>
                  </a:lnSpc>
                </a:pPr>
                <a:endParaRPr lang="en-GB" sz="2000" b="0" strike="noStrike" spc="-1">
                  <a:latin typeface="+mn-lt"/>
                </a:endParaRPr>
              </a:p>
            </p:txBody>
          </p:sp>
        </mc:Fallback>
      </mc:AlternateContent>
    </p:spTree>
    <p:extLst>
      <p:ext uri="{BB962C8B-B14F-4D97-AF65-F5344CB8AC3E}">
        <p14:creationId xmlns:p14="http://schemas.microsoft.com/office/powerpoint/2010/main" val="3018897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FFFF00"/>
                    </a:solidFill>
                    <a:latin typeface="Calibri" panose="020F0502020204030204" pitchFamily="34" charset="0"/>
                    <a:cs typeface="Calibri" panose="020F0502020204030204" pitchFamily="34" charset="0"/>
                  </a:rPr>
                  <a:t>Sometimes we don’t know the ground truth. In such cases, we have to collect information, and provide it for ourselves.</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FFFF00"/>
                    </a:solidFill>
                    <a:latin typeface="Calibri" panose="020F0502020204030204" pitchFamily="34" charset="0"/>
                    <a:cs typeface="Calibri" panose="020F0502020204030204" pitchFamily="34" charset="0"/>
                  </a:rPr>
                  <a:t>This can be costly and time consuming. For instance, suppose we want to learn how to recognise a rare type of disease in medical data. To do this we’ll need labelled examples showing us what disease looks like. We’ll also need examples of what disease doesn’t look like. To get this data patients will need to be scanned, and their scans manually labelled by a medical expert as disease or non-disease. Clearly this process costs time and money.</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Arial"/>
                  </a:rPr>
                  <a:t>Suppose we’re given the following dataset. It has 4 features, External Temperature </a:t>
                </a:r>
                <a:r>
                  <a:rPr lang="en-GB" sz="2000" dirty="0">
                    <a:latin typeface="Calibri" panose="020F0502020204030204" pitchFamily="34" charset="0"/>
                    <a:cs typeface="Calibri" panose="020F0502020204030204" pitchFamily="34" charset="0"/>
                  </a:rPr>
                  <a:t>(</a:t>
                </a:r>
                <a14:m>
                  <m:oMath xmlns:m="http://schemas.openxmlformats.org/officeDocument/2006/math">
                    <m:r>
                      <a:rPr lang="en-GB" sz="2000" i="1" smtClean="0">
                        <a:latin typeface="Cambria Math" panose="02040503050406030204" pitchFamily="18" charset="0"/>
                        <a:ea typeface="Cambria Math" panose="02040503050406030204" pitchFamily="18" charset="0"/>
                        <a:cs typeface="Calibri" panose="020F0502020204030204" pitchFamily="34" charset="0"/>
                      </a:rPr>
                      <m:t>℃</m:t>
                    </m:r>
                  </m:oMath>
                </a14:m>
                <a:r>
                  <a:rPr lang="en-GB" sz="2000" b="0" strike="noStrike" spc="-1" dirty="0">
                    <a:latin typeface="Arial"/>
                  </a:rPr>
                  <a:t>), Internal Temperature </a:t>
                </a:r>
                <a:r>
                  <a:rPr lang="en-GB" sz="2000" dirty="0">
                    <a:latin typeface="Calibri" panose="020F0502020204030204" pitchFamily="34" charset="0"/>
                    <a:cs typeface="Calibri" panose="020F0502020204030204" pitchFamily="34" charset="0"/>
                  </a:rPr>
                  <a:t>(</a:t>
                </a:r>
                <a14:m>
                  <m:oMath xmlns:m="http://schemas.openxmlformats.org/officeDocument/2006/math">
                    <m:r>
                      <a:rPr lang="en-GB" sz="2000" i="1" smtClean="0">
                        <a:latin typeface="Cambria Math" panose="02040503050406030204" pitchFamily="18" charset="0"/>
                        <a:ea typeface="Cambria Math" panose="02040503050406030204" pitchFamily="18" charset="0"/>
                        <a:cs typeface="Calibri" panose="020F0502020204030204" pitchFamily="34" charset="0"/>
                      </a:rPr>
                      <m:t>℃</m:t>
                    </m:r>
                  </m:oMath>
                </a14:m>
                <a:r>
                  <a:rPr lang="en-GB" sz="2000" b="0" strike="noStrike" spc="-1" dirty="0">
                    <a:latin typeface="+mn-lt"/>
                  </a:rPr>
                  <a:t>), Time, and Power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We’re not given labels for this data. This makes the data hard to interpret – it could relate to a variety of scenarios.</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We’re then told this data represents the records of a heating control system.</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FFFF00"/>
                    </a:solidFill>
                    <a:latin typeface="Calibri" panose="020F0502020204030204" pitchFamily="34" charset="0"/>
                    <a:cs typeface="Calibri" panose="020F0502020204030204" pitchFamily="34" charset="0"/>
                  </a:rPr>
                  <a:t>If the ground truth is unknown, this is called an “unlabelled” dataset. </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This can be represented using the following notation.</a:t>
                </a:r>
              </a:p>
              <a:p>
                <a:pPr>
                  <a:lnSpc>
                    <a:spcPct val="100000"/>
                  </a:lnSpc>
                </a:pPr>
                <a:endParaRPr lang="en-GB" sz="20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Sometimes some extra information will be provided, which converts an unlabelled data set into a “partially-labelled”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a:lnSpc>
                    <a:spcPct val="100000"/>
                  </a:lnSpc>
                </a:pPr>
                <a:endParaRPr lang="en-GB" sz="2000" b="0" strike="noStrike" spc="-1" dirty="0">
                  <a:latin typeface="Arial"/>
                </a:endParaRPr>
              </a:p>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u="sng" strike="noStrike" spc="-1">
                    <a:latin typeface="Calibri" panose="020F0502020204030204" pitchFamily="34" charset="0"/>
                    <a:cs typeface="Calibri" panose="020F0502020204030204" pitchFamily="34" charset="0"/>
                  </a:rPr>
                  <a:t>Slide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a:solidFill>
                      <a:srgbClr val="FFFF00"/>
                    </a:solidFill>
                    <a:latin typeface="Calibri" panose="020F0502020204030204" pitchFamily="34" charset="0"/>
                    <a:cs typeface="Calibri" panose="020F0502020204030204" pitchFamily="34" charset="0"/>
                  </a:rPr>
                  <a:t>Sometimes we don’t know the ground truth. In such cases, we have to collect information, and provide it for ourselves.</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a:solidFill>
                      <a:srgbClr val="FFFF00"/>
                    </a:solidFill>
                    <a:latin typeface="Calibri" panose="020F0502020204030204" pitchFamily="34" charset="0"/>
                    <a:cs typeface="Calibri" panose="020F0502020204030204" pitchFamily="34" charset="0"/>
                  </a:rPr>
                  <a:t>This can be costly and time consuming. For instance, suppose we want to learn how to recognise a rare type of disease in medical data. To do this we’ll need labelled examples showing us what disease looks like. We’ll also need examples of what disease doesn’t look like. To get this data patients will need to be scanned, and their scans manually labelled by a medical expert as disease or non-disease. Clearly this process costs time and money.</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Arial"/>
                  </a:rPr>
                  <a:t>Suppose we’re given the following dataset. It has 4 features, External Temperature </a:t>
                </a:r>
                <a:r>
                  <a:rPr lang="en-GB" sz="2000">
                    <a:latin typeface="Calibri" panose="020F0502020204030204" pitchFamily="34" charset="0"/>
                    <a:cs typeface="Calibri" panose="020F0502020204030204" pitchFamily="34" charset="0"/>
                  </a:rPr>
                  <a:t>(</a:t>
                </a:r>
                <a:r>
                  <a:rPr lang="en-GB" sz="2000" i="0">
                    <a:latin typeface="Cambria Math" panose="02040503050406030204" pitchFamily="18" charset="0"/>
                    <a:ea typeface="Cambria Math" panose="02040503050406030204" pitchFamily="18" charset="0"/>
                    <a:cs typeface="Calibri" panose="020F0502020204030204" pitchFamily="34" charset="0"/>
                  </a:rPr>
                  <a:t>℃</a:t>
                </a:r>
                <a:r>
                  <a:rPr lang="en-GB" sz="2000" b="0" strike="noStrike" spc="-1">
                    <a:latin typeface="Arial"/>
                  </a:rPr>
                  <a:t>), Internal Temperature </a:t>
                </a:r>
                <a:r>
                  <a:rPr lang="en-GB" sz="2000">
                    <a:latin typeface="Calibri" panose="020F0502020204030204" pitchFamily="34" charset="0"/>
                    <a:cs typeface="Calibri" panose="020F0502020204030204" pitchFamily="34" charset="0"/>
                  </a:rPr>
                  <a:t>(</a:t>
                </a:r>
                <a:r>
                  <a:rPr lang="en-GB" sz="2000" i="0">
                    <a:latin typeface="Cambria Math" panose="02040503050406030204" pitchFamily="18" charset="0"/>
                    <a:ea typeface="Cambria Math" panose="02040503050406030204" pitchFamily="18" charset="0"/>
                    <a:cs typeface="Calibri" panose="020F0502020204030204" pitchFamily="34" charset="0"/>
                  </a:rPr>
                  <a:t>℃</a:t>
                </a:r>
                <a:r>
                  <a:rPr lang="en-GB" sz="2000" b="0" strike="noStrike" spc="-1">
                    <a:latin typeface="+mn-lt"/>
                  </a:rPr>
                  <a:t>), Time, and Power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We’re not given labels for this data. This makes the data hard to interpret – it could relate to a variety of scenarios.</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We’re then told this data represents the records of a heating control system.</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a:solidFill>
                      <a:srgbClr val="FFFF00"/>
                    </a:solidFill>
                    <a:latin typeface="Calibri" panose="020F0502020204030204" pitchFamily="34" charset="0"/>
                    <a:cs typeface="Calibri" panose="020F0502020204030204" pitchFamily="34" charset="0"/>
                  </a:rPr>
                  <a:t>If the ground truth is unknown, this is called an “unlabelled” dataset. </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This can be represented using the following notation.</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Sometimes some extra information will be provided, which converts an unlabelled data set into a “partially-labelled” dataset.</a:t>
                </a:r>
              </a:p>
              <a:p>
                <a:pPr>
                  <a:lnSpc>
                    <a:spcPct val="100000"/>
                  </a:lnSpc>
                </a:pPr>
                <a:endParaRPr lang="en-GB" sz="2000" b="0" strike="noStrike" spc="-1">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a:lnSpc>
                    <a:spcPct val="100000"/>
                  </a:lnSpc>
                </a:pPr>
                <a:endParaRPr lang="en-GB" sz="2000" b="0" strike="noStrike" spc="-1">
                  <a:latin typeface="Arial"/>
                </a:endParaRPr>
              </a:p>
              <a:p>
                <a:pPr>
                  <a:lnSpc>
                    <a:spcPct val="100000"/>
                  </a:lnSpc>
                </a:pPr>
                <a:endParaRPr lang="en-GB" sz="2000" b="0" strike="noStrike" spc="-1">
                  <a:latin typeface="Arial"/>
                </a:endParaRPr>
              </a:p>
            </p:txBody>
          </p:sp>
        </mc:Fallback>
      </mc:AlternateContent>
    </p:spTree>
    <p:extLst>
      <p:ext uri="{BB962C8B-B14F-4D97-AF65-F5344CB8AC3E}">
        <p14:creationId xmlns:p14="http://schemas.microsoft.com/office/powerpoint/2010/main" val="3646305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noStrike" spc="-1" dirty="0">
                    <a:latin typeface="+mn-lt"/>
                  </a:rPr>
                  <a:t>Features can be categorical or numerical.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noStrike" spc="-1" dirty="0">
                    <a:latin typeface="+mn-lt"/>
                  </a:rPr>
                  <a:t>The colour feature and the class label are both represented by categorical data types. Here each potential value corresponds to  some category. The mass, height and legs features are all numerical.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noStrike" spc="-1" dirty="0">
                    <a:latin typeface="+mn-lt"/>
                  </a:rPr>
                  <a:t>Usually we “discretise” categorical features, as this makes them easier for many algorithms to work with.  This is either done automatically using tools, or manually.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noStrike" spc="-1" dirty="0">
                    <a:latin typeface="+mn-lt"/>
                  </a:rPr>
                  <a:t>For instance, here the class labels have been changed to numerical values. These values have been chosen to map intuitively to the original 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strike="noStrike" spc="-1" dirty="0">
                    <a:latin typeface="+mn-lt"/>
                  </a:rPr>
                  <a:t>This time the colour feature has been changed so that it is numerical.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FFFF00"/>
                    </a:solidFill>
                    <a:latin typeface="Calibri" panose="020F0502020204030204" pitchFamily="34" charset="0"/>
                    <a:cs typeface="Calibri" panose="020F0502020204030204" pitchFamily="34" charset="0"/>
                  </a:rPr>
                  <a:t>We may also “normalise” our data from time to time. </a:t>
                </a:r>
                <a:r>
                  <a:rPr lang="en-US" sz="1200" b="0" i="0" kern="1200" dirty="0">
                    <a:solidFill>
                      <a:schemeClr val="tx1"/>
                    </a:solidFill>
                    <a:effectLst/>
                    <a:latin typeface="+mn-lt"/>
                    <a:ea typeface="+mn-ea"/>
                    <a:cs typeface="+mn-cs"/>
                  </a:rPr>
                  <a:t>Normalization is a technique often applied as part of data preparation for machine learning. The goal of normalization is to change the values of numeric columns in the dataset to a common scale, without distorting differences in the ranges of values. For machine learning, not every dataset requires normalization. It is required only when features have different ranges.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FFFF00"/>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FFFF00"/>
                    </a:solidFill>
                    <a:latin typeface="Calibri" panose="020F0502020204030204" pitchFamily="34" charset="0"/>
                    <a:cs typeface="Calibri" panose="020F0502020204030204" pitchFamily="34" charset="0"/>
                  </a:rPr>
                  <a:t>We can apply this process to mass feature.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strike="noStrike" spc="-1" dirty="0">
                  <a:latin typeface="+mn-lt"/>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we can see that the mass values now all lie in a range from 0 to 1. It isn’t important right now to understand exactly how this process works. Rather, we want you to know that it happens, and why. For those that are interested, the notes for slide 10 show how the </a:t>
                </a:r>
                <a:r>
                  <a:rPr lang="en-US" sz="1200" b="0" i="0" kern="1200" dirty="0" err="1">
                    <a:solidFill>
                      <a:schemeClr val="tx1"/>
                    </a:solidFill>
                    <a:effectLst/>
                    <a:latin typeface="+mn-lt"/>
                    <a:ea typeface="+mn-ea"/>
                    <a:cs typeface="+mn-cs"/>
                  </a:rPr>
                  <a:t>normalised</a:t>
                </a:r>
                <a:r>
                  <a:rPr lang="en-US" sz="1200" b="0" i="0" kern="1200" dirty="0">
                    <a:solidFill>
                      <a:schemeClr val="tx1"/>
                    </a:solidFill>
                    <a:effectLst/>
                    <a:latin typeface="+mn-lt"/>
                    <a:ea typeface="+mn-ea"/>
                    <a:cs typeface="+mn-cs"/>
                  </a:rPr>
                  <a:t> values are computed.</a:t>
                </a:r>
              </a:p>
              <a:p>
                <a:endParaRPr lang="en-US" sz="1200" b="0" i="0" kern="1200" dirty="0">
                  <a:solidFill>
                    <a:schemeClr val="tx1"/>
                  </a:solidFill>
                  <a:effectLst/>
                  <a:latin typeface="+mn-lt"/>
                  <a:ea typeface="+mn-ea"/>
                  <a:cs typeface="+mn-cs"/>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r>
                  <a:rPr lang="en-US" sz="1200" b="0" i="0" kern="1200" dirty="0">
                    <a:solidFill>
                      <a:schemeClr val="tx1"/>
                    </a:solidFill>
                    <a:effectLst/>
                    <a:latin typeface="+mn-lt"/>
                    <a:ea typeface="+mn-ea"/>
                    <a:cs typeface="+mn-cs"/>
                  </a:rPr>
                  <a:t>Normalization is a technique often applied as part of data preparation for machine learning. The goal of normalization is to change the values of numeric columns in the dataset to a common scale, without distorting differences in the ranges of values. For machine learning, every dataset does not require normalization. It is required only when features have different ranges.</a:t>
                </a:r>
              </a:p>
              <a:p>
                <a:r>
                  <a:rPr lang="en-US" sz="1200" b="0" i="0" kern="1200" dirty="0">
                    <a:solidFill>
                      <a:schemeClr val="tx1"/>
                    </a:solidFill>
                    <a:effectLst/>
                    <a:latin typeface="+mn-lt"/>
                    <a:ea typeface="+mn-ea"/>
                    <a:cs typeface="+mn-cs"/>
                  </a:rPr>
                  <a:t>For example, consider a data set containing two features, age(x1), and income(x2). Where age ranges from 0–100, while income ranges from 0–20,000 and higher. Income is about 1,000 times larger than age and ranges from 20,000–500,000. So, these two features are in very different ranges. When we do further analysis, like multivariate linear regression, for example, the attributed income will intrinsically influence the result more due to its larger value. But this doesn’t necessarily mean it is more important as a predictor.</a:t>
                </a:r>
              </a:p>
              <a:p>
                <a:pPr>
                  <a:lnSpc>
                    <a:spcPct val="100000"/>
                  </a:lnSpc>
                </a:pPr>
                <a:endParaRPr lang="en-GB" sz="2000" b="0" strike="noStrike" spc="-1" dirty="0">
                  <a:latin typeface="Arial"/>
                </a:endParaRPr>
              </a:p>
              <a:p>
                <a:pPr>
                  <a:lnSpc>
                    <a:spcPct val="100000"/>
                  </a:lnSpc>
                </a:pPr>
                <a:r>
                  <a:rPr lang="en-GB" sz="2000" dirty="0">
                    <a:hlinkClick r:id="rId4"/>
                  </a:rPr>
                  <a:t>https://medium.com/@urvashilluniya/why-data-normalization-is-necessary-for-machine-learning-models-681b65a05029</a:t>
                </a:r>
                <a:endParaRPr lang="en-GB" sz="2000" dirty="0"/>
              </a:p>
              <a:p>
                <a:pPr>
                  <a:lnSpc>
                    <a:spcPct val="100000"/>
                  </a:lnSpc>
                </a:pPr>
                <a:endParaRPr lang="en-GB" sz="2000" b="0" strike="noStrike" spc="-1" dirty="0">
                  <a:latin typeface="Arial"/>
                </a:endParaRPr>
              </a:p>
              <a:p>
                <a:pPr>
                  <a:lnSpc>
                    <a:spcPct val="100000"/>
                  </a:lnSpc>
                </a:pPr>
                <a:r>
                  <a:rPr lang="en-GB" sz="2000" b="0" strike="noStrike" spc="-1" dirty="0">
                    <a:latin typeface="Arial"/>
                  </a:rPr>
                  <a:t>How were the values in the final table computed via normalisation? We use a formula to normalise our data in to a desired range. In this case the desired range is [0,1]. The formula for doing this is follows:</a:t>
                </a:r>
              </a:p>
              <a:p>
                <a:pPr>
                  <a:lnSpc>
                    <a:spcPct val="100000"/>
                  </a:lnSpc>
                </a:pPr>
                <a:endParaRPr lang="en-GB" sz="2000" b="0" strike="noStrike" spc="-1" dirty="0">
                  <a:latin typeface="Arial"/>
                </a:endParaRPr>
              </a:p>
              <a:p>
                <a:pPr>
                  <a:lnSpc>
                    <a:spcPct val="100000"/>
                  </a:lnSpc>
                </a:pPr>
                <a:r>
                  <a:rPr lang="en-GB" sz="2000" b="0" i="0" strike="noStrike" spc="-1">
                    <a:latin typeface="Cambria Math" panose="02040503050406030204" pitchFamily="18" charset="0"/>
                  </a:rPr>
                  <a:t>𝑧_𝑖=  (𝑥_𝑖  −min(𝑥))/(max(𝑥)−min(𝑥))</a:t>
                </a:r>
                <a:endParaRPr lang="en-GB" sz="2000" b="0" strike="noStrike" spc="-1" dirty="0">
                  <a:latin typeface="Arial"/>
                </a:endParaRPr>
              </a:p>
              <a:p>
                <a:pPr>
                  <a:lnSpc>
                    <a:spcPct val="100000"/>
                  </a:lnSpc>
                </a:pPr>
                <a:endParaRPr lang="en-GB" sz="2000" b="0" strike="noStrike" spc="-1" dirty="0">
                  <a:latin typeface="Arial"/>
                </a:endParaRPr>
              </a:p>
              <a:p>
                <a:pPr>
                  <a:lnSpc>
                    <a:spcPct val="100000"/>
                  </a:lnSpc>
                </a:pPr>
                <a:r>
                  <a:rPr lang="en-GB" sz="2000" b="0" strike="noStrike" spc="-1" dirty="0">
                    <a:latin typeface="Arial"/>
                  </a:rPr>
                  <a:t>So lets work through it:</a:t>
                </a:r>
              </a:p>
              <a:p>
                <a:pPr>
                  <a:lnSpc>
                    <a:spcPct val="100000"/>
                  </a:lnSpc>
                </a:pPr>
                <a:endParaRPr lang="en-GB" sz="2000" b="0" strike="noStrike" spc="-1" dirty="0">
                  <a:latin typeface="Arial"/>
                </a:endParaRPr>
              </a:p>
              <a:p>
                <a:pPr>
                  <a:lnSpc>
                    <a:spcPct val="100000"/>
                  </a:lnSpc>
                </a:pPr>
                <a:r>
                  <a:rPr lang="en-GB" sz="2000" b="0" i="0" strike="noStrike" spc="-1">
                    <a:latin typeface="Cambria Math" panose="02040503050406030204" pitchFamily="18" charset="0"/>
                  </a:rPr>
                  <a:t>𝑧_1=(4.2 −min(𝑥))/(max⁡(𝑥)−min(𝑥))</a:t>
                </a:r>
                <a:endParaRPr lang="en-GB" sz="2000" b="0" i="1" strike="noStrike" spc="-1" dirty="0">
                  <a:latin typeface="Cambria Math" panose="02040503050406030204" pitchFamily="18" charset="0"/>
                </a:endParaRPr>
              </a:p>
              <a:p>
                <a:pPr>
                  <a:lnSpc>
                    <a:spcPct val="100000"/>
                  </a:lnSpc>
                </a:pPr>
                <a:endParaRPr lang="en-GB" sz="2000" b="0" i="1" strike="noStrike" spc="-1" dirty="0">
                  <a:latin typeface="Cambria Math" panose="02040503050406030204" pitchFamily="18" charset="0"/>
                </a:endParaRPr>
              </a:p>
              <a:p>
                <a:pPr>
                  <a:lnSpc>
                    <a:spcPct val="100000"/>
                  </a:lnSpc>
                </a:pPr>
                <a:r>
                  <a:rPr lang="en-GB" sz="2000" b="0" i="0" strike="noStrike" spc="-1">
                    <a:latin typeface="Cambria Math" panose="02040503050406030204" pitchFamily="18" charset="0"/>
                  </a:rPr>
                  <a:t>=(4.2 −0.1)/(18 −0.1)</a:t>
                </a:r>
                <a:endParaRPr lang="en-GB" sz="2000" b="0" strike="noStrike" spc="-1" dirty="0">
                  <a:latin typeface="Arial"/>
                </a:endParaRPr>
              </a:p>
              <a:p>
                <a:pPr>
                  <a:lnSpc>
                    <a:spcPct val="100000"/>
                  </a:lnSpc>
                </a:pPr>
                <a:endParaRPr lang="en-GB" sz="2000" b="0" i="1" strike="noStrike" spc="-1" dirty="0">
                  <a:latin typeface="Cambria Math" panose="02040503050406030204" pitchFamily="18" charset="0"/>
                </a:endParaRPr>
              </a:p>
              <a:p>
                <a:pPr>
                  <a:lnSpc>
                    <a:spcPct val="100000"/>
                  </a:lnSpc>
                </a:pPr>
                <a:r>
                  <a:rPr lang="en-GB" sz="2000" b="0" i="0" strike="noStrike" spc="-1">
                    <a:latin typeface="Cambria Math" panose="02040503050406030204" pitchFamily="18" charset="0"/>
                  </a:rPr>
                  <a:t>=4.1/17.9</a:t>
                </a:r>
                <a:endParaRPr lang="en-GB" sz="2000" b="0" strike="noStrike" spc="-1" dirty="0">
                  <a:latin typeface="Arial"/>
                </a:endParaRPr>
              </a:p>
              <a:p>
                <a:pPr>
                  <a:lnSpc>
                    <a:spcPct val="100000"/>
                  </a:lnSpc>
                </a:pPr>
                <a:r>
                  <a:rPr lang="en-GB" sz="2000" b="0" i="0" strike="noStrike" spc="-1">
                    <a:latin typeface="Cambria Math" panose="02040503050406030204" pitchFamily="18" charset="0"/>
                  </a:rPr>
                  <a:t>=0.229</a:t>
                </a:r>
                <a:endParaRPr lang="en-GB" sz="2000" b="0" strike="noStrike" spc="-1" dirty="0">
                  <a:latin typeface="Arial"/>
                </a:endParaRPr>
              </a:p>
              <a:p>
                <a:pPr>
                  <a:lnSpc>
                    <a:spcPct val="100000"/>
                  </a:lnSpc>
                </a:pPr>
                <a:endParaRPr lang="en-GB" sz="2000" b="0" strike="noStrike" spc="-1" dirty="0">
                  <a:latin typeface="Arial"/>
                </a:endParaRPr>
              </a:p>
              <a:p>
                <a:pPr>
                  <a:lnSpc>
                    <a:spcPct val="100000"/>
                  </a:lnSpc>
                </a:pPr>
                <a:r>
                  <a:rPr lang="en-GB" sz="2000" b="0" strike="noStrike" spc="-1" dirty="0">
                    <a:latin typeface="Arial"/>
                  </a:rPr>
                  <a:t>You can apply the same formula to the other rows in the table. This normalisation is a little contrived, but suits our example. In reality you might apply more complex normalisation formulae to your data.</a:t>
                </a:r>
              </a:p>
            </p:txBody>
          </p:sp>
        </mc:Fallback>
      </mc:AlternateContent>
    </p:spTree>
    <p:extLst>
      <p:ext uri="{BB962C8B-B14F-4D97-AF65-F5344CB8AC3E}">
        <p14:creationId xmlns:p14="http://schemas.microsoft.com/office/powerpoint/2010/main" val="838140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275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r>
                  <a:rPr lang="en-US" sz="1200" kern="1200" dirty="0">
                    <a:solidFill>
                      <a:schemeClr val="tx1"/>
                    </a:solidFill>
                    <a:effectLst/>
                    <a:latin typeface="+mn-lt"/>
                    <a:ea typeface="+mn-ea"/>
                    <a:cs typeface="+mn-cs"/>
                  </a:rPr>
                  <a:t>As humans we are able to use our senses to extract the key features, we can use to make decisions. </a:t>
                </a:r>
                <a:endParaRPr lang="en-GB" sz="1200" kern="1200" dirty="0">
                  <a:solidFill>
                    <a:schemeClr val="tx1"/>
                  </a:solidFill>
                  <a:effectLst/>
                  <a:latin typeface="+mn-lt"/>
                  <a:ea typeface="+mn-ea"/>
                  <a:cs typeface="+mn-cs"/>
                </a:endParaRPr>
              </a:p>
              <a:p>
                <a:pPr>
                  <a:lnSpc>
                    <a:spcPct val="100000"/>
                  </a:lnSpc>
                </a:pPr>
                <a:endParaRPr lang="en-GB" sz="2000"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So for instance when we look at an animal, we can almost automatically assess it’s size, mass, age, species, etc. Humans are gifted feature extractors.</a:t>
                </a:r>
                <a:endParaRPr lang="en-GB" sz="2000" b="0" strike="noStrike" spc="-1" dirty="0">
                  <a:latin typeface="+mn-lt"/>
                </a:endParaRPr>
              </a:p>
              <a:p>
                <a:pPr>
                  <a:lnSpc>
                    <a:spcPct val="100000"/>
                  </a:lnSpc>
                </a:pPr>
                <a:endParaRPr lang="en-GB" sz="2000"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We are also able to assign labels with ease, and extremely quickly.</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a:defRPr sz="1600"/>
                </a:pPr>
                <a:r>
                  <a:rPr lang="en-US" sz="2000" dirty="0"/>
                  <a:t>Lets think about what our experiences - the </a:t>
                </a:r>
                <a:r>
                  <a:rPr lang="en-US" sz="2000" b="1" i="0" dirty="0">
                    <a:latin typeface="Cambria Math" panose="02040503050406030204" pitchFamily="18" charset="0"/>
                    <a:ea typeface="Courier New"/>
                    <a:cs typeface="Courier New"/>
                    <a:sym typeface="Courier New"/>
                  </a:rPr>
                  <a:t>(</a:t>
                </a:r>
                <a:r>
                  <a:rPr lang="en-US" sz="2000" b="1" i="0" dirty="0" err="1">
                    <a:latin typeface="Cambria Math" panose="02040503050406030204" pitchFamily="18" charset="0"/>
                    <a:ea typeface="Courier New"/>
                    <a:cs typeface="Courier New"/>
                    <a:sym typeface="Courier New"/>
                  </a:rPr>
                  <a:t>𝒙,𝒚</a:t>
                </a:r>
                <a:r>
                  <a:rPr lang="en-US" sz="2000" b="1" i="0" dirty="0">
                    <a:latin typeface="Cambria Math" panose="02040503050406030204" pitchFamily="18" charset="0"/>
                    <a:ea typeface="Courier New"/>
                    <a:cs typeface="Courier New"/>
                    <a:sym typeface="Courier New"/>
                  </a:rPr>
                  <a:t>)</a:t>
                </a:r>
                <a:r>
                  <a:rPr lang="en-US" sz="2000" i="0" dirty="0">
                    <a:latin typeface="Cambria Math" panose="02040503050406030204" pitchFamily="18" charset="0"/>
                  </a:rPr>
                  <a:t> </a:t>
                </a:r>
                <a:r>
                  <a:rPr lang="en-US" sz="2000" dirty="0"/>
                  <a:t>pairs; actually look like. As humans we are able to use our senses to extract key features we can use to make decisions. So for instance when we look at an animal, we can almost automatically assess it’s size, mass, age, species, etc. These characteristics/attributes are known in the machine learning field as features (sometimes called attributes or variables). Humans are insanely good feature extractors. We do this almost innately. Humans can use features to filter through their past experiences to make rapid decisions. </a:t>
                </a:r>
              </a:p>
              <a:p>
                <a:pPr>
                  <a:defRPr sz="1600"/>
                </a:pPr>
                <a:endParaRPr lang="en-US" sz="2000" dirty="0"/>
              </a:p>
              <a:p>
                <a:pPr>
                  <a:defRPr sz="1600"/>
                </a:pPr>
                <a:r>
                  <a:rPr lang="en-US" sz="2000" dirty="0"/>
                  <a:t>For instance, suppose via sight we observe an animal with the following features </a:t>
                </a:r>
                <a:r>
                  <a:rPr lang="en-US" sz="2000" b="1" i="0" dirty="0">
                    <a:latin typeface="Cambria Math" panose="02040503050406030204" pitchFamily="18" charset="0"/>
                    <a:ea typeface="Courier New"/>
                    <a:cs typeface="Courier New"/>
                    <a:sym typeface="Courier New"/>
                  </a:rPr>
                  <a:t>𝒙={𝒇𝒐𝒖𝒓 𝒍𝒆𝒈𝒔, 𝒇𝒖𝒓 𝒄𝒐𝒂𝒕, 𝒈𝒐𝒍𝒅𝒆𝒏 𝒇𝒖𝒓, 𝒕𝒘𝒐 𝒆𝒚𝒆𝒔, 𝒎𝒆𝒅𝒊𝒖𝒎 𝒔𝒊𝒛𝒆}</a:t>
                </a:r>
                <a:r>
                  <a:rPr lang="en-US" sz="2000" dirty="0"/>
                  <a:t>. </a:t>
                </a:r>
              </a:p>
              <a:p>
                <a:pPr>
                  <a:defRPr sz="1600"/>
                </a:pPr>
                <a:endParaRPr lang="en-US" sz="2000" dirty="0"/>
              </a:p>
              <a:p>
                <a:pPr>
                  <a:defRPr sz="1600"/>
                </a:pPr>
                <a:r>
                  <a:rPr lang="en-US" sz="2000" dirty="0"/>
                  <a:t>We search our past experiences covering all the animals we’ve seen, and we use that experience to determine some suitable labels. These might include </a:t>
                </a:r>
                <a:r>
                  <a:rPr lang="en-US" sz="2000" b="1" i="0" dirty="0">
                    <a:latin typeface="Cambria Math" panose="02040503050406030204" pitchFamily="18" charset="0"/>
                    <a:ea typeface="Courier New"/>
                    <a:cs typeface="Courier New"/>
                    <a:sym typeface="Courier New"/>
                  </a:rPr>
                  <a:t>𝒚={𝒂𝒏𝒊𝒎𝒂𝒍, 𝒎𝒂𝒎𝒎𝒂𝒍, 𝒄𝒂𝒏𝒊𝒏𝒆, 𝒅𝒐𝒈, 𝑮𝒐𝒍𝒅𝒆𝒏 𝑹𝒆𝒕𝒓𝒊𝒆𝒗𝒆𝒓}</a:t>
                </a:r>
                <a:r>
                  <a:rPr lang="en-US" sz="2000" i="0" dirty="0">
                    <a:latin typeface="Cambria Math" panose="02040503050406030204" pitchFamily="18" charset="0"/>
                  </a:rPr>
                  <a:t>. </a:t>
                </a:r>
                <a:r>
                  <a:rPr lang="en-US" sz="2000" dirty="0"/>
                  <a:t>If someone has never seen a Golden Retriever before, then perhaps they would be unable to assign that label. But they’ll probably still be able to tell you that the animal is a mammal, a canine and a dog - that’s the wondrous thing about human intelligence and decision making. However it’s not perfect….</a:t>
                </a:r>
              </a:p>
              <a:p>
                <a:pPr>
                  <a:lnSpc>
                    <a:spcPct val="100000"/>
                  </a:lnSpc>
                </a:pPr>
                <a:endParaRPr lang="en-GB" sz="2000" b="0" strike="noStrike" spc="-1" dirty="0">
                  <a:latin typeface="Arial"/>
                </a:endParaRPr>
              </a:p>
            </p:txBody>
          </p:sp>
        </mc:Fallback>
      </mc:AlternateContent>
    </p:spTree>
    <p:extLst>
      <p:ext uri="{BB962C8B-B14F-4D97-AF65-F5344CB8AC3E}">
        <p14:creationId xmlns:p14="http://schemas.microsoft.com/office/powerpoint/2010/main" val="1358821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Using our experience set </a:t>
                </a:r>
                <a14:m>
                  <m:oMath xmlns:m="http://schemas.openxmlformats.org/officeDocument/2006/math">
                    <m:r>
                      <a:rPr lang="en-US" sz="2000" i="1" smtClean="0">
                        <a:latin typeface="Cambria Math" panose="02040503050406030204" pitchFamily="18" charset="0"/>
                      </a:rPr>
                      <m:t>𝐸</m:t>
                    </m:r>
                  </m:oMath>
                </a14:m>
                <a:r>
                  <a:rPr lang="en-US" sz="2000" dirty="0"/>
                  <a:t>, humans are capable of extremely sophisticated learning. For example: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panose="020F0502020204030204" pitchFamily="34" charset="0"/>
                    <a:cs typeface="Calibri" panose="020F0502020204030204" pitchFamily="34" charset="0"/>
                  </a:rPr>
                  <a:t>Humans are capable of accurately,</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Clustering. When </a:t>
                </a:r>
                <a:r>
                  <a:rPr lang="en-US" sz="2000" b="0" strike="noStrike" spc="-1" dirty="0">
                    <a:latin typeface="+mn-lt"/>
                  </a:rPr>
                  <a:t>g</a:t>
                </a:r>
                <a:r>
                  <a:rPr lang="en-US" sz="2000" dirty="0"/>
                  <a:t>iven a few examples of different types of animal, we are able to group them together in different ways.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Classifying. </a:t>
                </a:r>
                <a:r>
                  <a:rPr lang="en-US" sz="2000" dirty="0"/>
                  <a:t>We are able to classify unseen animals  as for example, a mammal or a bird.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We can make predictions based on our past experiences, for example, it’s unlikely to rain when it’s sunny out. </a:t>
                </a:r>
              </a:p>
              <a:p>
                <a:pPr>
                  <a:defRPr sz="1600"/>
                </a:pPr>
                <a:endParaRPr lang="en-US" sz="2000" dirty="0"/>
              </a:p>
              <a:p>
                <a:pPr>
                  <a:defRPr sz="1600"/>
                </a:pPr>
                <a:r>
                  <a:rPr lang="en-US" sz="2000" dirty="0"/>
                  <a:t>Such sophisticated learning is only possible due to the feedback we receive during our lives. If this feedback is inaccurate, or poor quality, so too will be our decision making. This seems obvious to say, but a good education, which in principle involves receiving high quality feedback, generally makes individuals better decision makers.</a:t>
                </a:r>
              </a:p>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1" u="sng" strike="noStrike" spc="-1">
                    <a:latin typeface="Calibri" panose="020F0502020204030204" pitchFamily="34" charset="0"/>
                    <a:cs typeface="Calibri" panose="020F0502020204030204" pitchFamily="34" charset="0"/>
                  </a:rPr>
                  <a:t>Slide 12</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a:t>Using our experience set </a:t>
                </a:r>
                <a:r>
                  <a:rPr lang="en-US" sz="2000" i="0">
                    <a:latin typeface="Cambria Math" panose="02040503050406030204" pitchFamily="18" charset="0"/>
                  </a:rPr>
                  <a:t>𝐸</a:t>
                </a:r>
                <a:r>
                  <a:rPr lang="en-US" sz="2000"/>
                  <a:t>, humans are capable of extremely sophisticated learning. For example: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a:solidFill>
                      <a:srgbClr val="FFFF00"/>
                    </a:solidFill>
                    <a:latin typeface="Calibri" panose="020F0502020204030204" pitchFamily="34" charset="0"/>
                    <a:cs typeface="Calibri" panose="020F0502020204030204" pitchFamily="34" charset="0"/>
                  </a:rPr>
                  <a:t>Humans are capable of accurately,</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Clustering. So when </a:t>
                </a:r>
                <a:r>
                  <a:rPr lang="en-US" sz="2000" b="0" strike="noStrike" spc="-1">
                    <a:latin typeface="+mn-lt"/>
                  </a:rPr>
                  <a:t>g</a:t>
                </a:r>
                <a:r>
                  <a:rPr lang="en-US" sz="2000"/>
                  <a:t>iven a few examples of different types of animal, we are able to group them together in different ways.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Classifying. </a:t>
                </a:r>
                <a:r>
                  <a:rPr lang="en-US" sz="2000"/>
                  <a:t>We are able to classify unseen animals  as for example, a mammal or a bird.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a:t>We can make predictions based on our past experiences, for example, it’s unlikely to rain when it’s sunny out.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a:defRPr sz="1600"/>
                </a:pPr>
                <a:endParaRPr lang="en-US" sz="2000"/>
              </a:p>
              <a:p>
                <a:pPr>
                  <a:defRPr sz="1600"/>
                </a:pPr>
                <a:r>
                  <a:rPr lang="en-US" sz="2000"/>
                  <a:t>Such sophisticated learning is only possible due to the feedback we receive during our lives. If this feedback is inaccurate, or poor quality, so too will be our decision making. This seems obvious to say, but a good education, which in principle involves receiving high quality feedback, generally makes individuals better decision makers.</a:t>
                </a:r>
              </a:p>
              <a:p>
                <a:pPr>
                  <a:lnSpc>
                    <a:spcPct val="100000"/>
                  </a:lnSpc>
                </a:pPr>
                <a:endParaRPr lang="en-GB" sz="2000" b="0" strike="noStrike" spc="-1">
                  <a:latin typeface="Arial"/>
                </a:endParaRPr>
              </a:p>
            </p:txBody>
          </p:sp>
        </mc:Fallback>
      </mc:AlternateContent>
    </p:spTree>
    <p:extLst>
      <p:ext uri="{BB962C8B-B14F-4D97-AF65-F5344CB8AC3E}">
        <p14:creationId xmlns:p14="http://schemas.microsoft.com/office/powerpoint/2010/main" val="481706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r>
                  <a:rPr lang="en-US" sz="1200" kern="1200" dirty="0">
                    <a:solidFill>
                      <a:schemeClr val="tx1"/>
                    </a:solidFill>
                    <a:effectLst/>
                    <a:latin typeface="+mn-lt"/>
                    <a:ea typeface="+mn-ea"/>
                    <a:cs typeface="+mn-cs"/>
                  </a:rPr>
                  <a:t>There are many different types of learning that enable us humans to perform these tasks,</a:t>
                </a:r>
                <a:endParaRPr lang="en-GB" sz="1200" kern="1200" dirty="0">
                  <a:solidFill>
                    <a:schemeClr val="tx1"/>
                  </a:solidFill>
                  <a:effectLst/>
                  <a:latin typeface="+mn-lt"/>
                  <a:ea typeface="+mn-ea"/>
                  <a:cs typeface="+mn-cs"/>
                </a:endParaRPr>
              </a:p>
              <a:p>
                <a:pPr>
                  <a:defRPr sz="1600"/>
                </a:pPr>
                <a:endParaRPr lang="en-US" sz="2000" dirty="0"/>
              </a:p>
              <a:p>
                <a:pPr>
                  <a:defRPr sz="1600"/>
                </a:pPr>
                <a:r>
                  <a:rPr lang="en-US" sz="2000" dirty="0"/>
                  <a:t>Learning via a teacher. This is known as “supervised” learning. It is called supervised learning, because the teacher supervises the student, providing them</a:t>
                </a:r>
                <a:r>
                  <a:rPr lang="en-US" sz="2000" baseline="0" dirty="0"/>
                  <a:t> with </a:t>
                </a:r>
                <a:r>
                  <a:rPr lang="en-US" sz="2000" dirty="0"/>
                  <a:t>valuable feedback. In this example, we’re given some labelled examples of birds and mammals in the experience set </a:t>
                </a:r>
                <a14:m>
                  <m:oMath xmlns:m="http://schemas.openxmlformats.org/officeDocument/2006/math">
                    <m:r>
                      <a:rPr lang="en-US" sz="2000" i="1" dirty="0" smtClean="0">
                        <a:latin typeface="Cambria Math" panose="02040503050406030204" pitchFamily="18" charset="0"/>
                      </a:rPr>
                      <m:t>𝐸</m:t>
                    </m:r>
                  </m:oMath>
                </a14:m>
                <a:r>
                  <a:rPr lang="en-US" sz="2000" dirty="0"/>
                  <a:t>. Then we’re asked to correctly assign a set of unknown animals to their correct class group – either mammals or birds. This is a supervised learning task.</a:t>
                </a:r>
              </a:p>
              <a:p>
                <a:pPr>
                  <a:defRPr sz="1600"/>
                </a:pPr>
                <a:endParaRPr lang="en-US" sz="2000" dirty="0"/>
              </a:p>
              <a:p>
                <a:pPr>
                  <a:defRPr sz="1600"/>
                </a:pPr>
                <a:r>
                  <a:rPr lang="en-US" sz="2000" dirty="0"/>
                  <a:t>Supervised learning is only possible when we have labelled datasets.</a:t>
                </a:r>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panose="020F0502020204030204" pitchFamily="34" charset="0"/>
                    <a:cs typeface="Calibri" panose="020F0502020204030204" pitchFamily="34" charset="0"/>
                  </a:rPr>
                  <a:t>It is possible to acquire knowledge from a mix of independent learning and teacher led learning. This is called “semi-supervised” learning. </a:t>
                </a:r>
                <a:r>
                  <a:rPr lang="en-US" sz="2000" dirty="0"/>
                  <a:t>In this example, we’re given some labelled examples of</a:t>
                </a:r>
                <a:r>
                  <a:rPr lang="en-US" sz="2000" baseline="0" dirty="0"/>
                  <a:t> </a:t>
                </a:r>
                <a:r>
                  <a:rPr lang="en-US" sz="2000" dirty="0"/>
                  <a:t>mammals in the experience set </a:t>
                </a:r>
                <a14:m>
                  <m:oMath xmlns:m="http://schemas.openxmlformats.org/officeDocument/2006/math">
                    <m:r>
                      <a:rPr lang="en-US" sz="2000" i="1" dirty="0" smtClean="0">
                        <a:latin typeface="Cambria Math" panose="02040503050406030204" pitchFamily="18" charset="0"/>
                      </a:rPr>
                      <m:t>𝐸</m:t>
                    </m:r>
                  </m:oMath>
                </a14:m>
                <a:r>
                  <a:rPr lang="en-US" sz="2000" dirty="0"/>
                  <a:t>. Then we’re asked to correctly assign a set of unknown animals to their correct class group – either mammals or birds. I</a:t>
                </a:r>
                <a:r>
                  <a:rPr lang="en-US" sz="2000" baseline="0" dirty="0"/>
                  <a:t>n this instance we don’t know what birds are, but that’s ok. We can use what we know about mammals to separate the animals into two groups accurately.</a:t>
                </a:r>
              </a:p>
              <a:p>
                <a:pPr>
                  <a:defRPr sz="1600"/>
                </a:pPr>
                <a:endParaRPr lang="en-US" sz="2000" dirty="0"/>
              </a:p>
              <a:p>
                <a:pPr>
                  <a:defRPr sz="1600"/>
                </a:pPr>
                <a:r>
                  <a:rPr lang="en-US" sz="2000" dirty="0"/>
                  <a:t>Semi-supervised learning is possible when we have partially-labelled datasets.</a:t>
                </a:r>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Then there is “unsupervised” learning. Here learning is done via trial and error, without feedback from any oracle. In this example, we’re given animals in the experience set </a:t>
                </a:r>
                <a14:m>
                  <m:oMath xmlns:m="http://schemas.openxmlformats.org/officeDocument/2006/math">
                    <m:r>
                      <a:rPr lang="en-US" sz="2000" i="1" dirty="0" smtClean="0">
                        <a:latin typeface="Cambria Math" panose="02040503050406030204" pitchFamily="18" charset="0"/>
                      </a:rPr>
                      <m:t>𝐸</m:t>
                    </m:r>
                  </m:oMath>
                </a14:m>
                <a:r>
                  <a:rPr lang="en-US" sz="2000" dirty="0"/>
                  <a:t>, but there are no labels. There</a:t>
                </a:r>
                <a:r>
                  <a:rPr lang="en-US" sz="2000" baseline="0" dirty="0"/>
                  <a:t>fore we don’t know what a mammal is, or what a bird is. Nonetheless, </a:t>
                </a:r>
                <a:r>
                  <a:rPr lang="en-US" sz="2000" dirty="0"/>
                  <a:t>we’re again asked to correctly assign a set of unknown animals to their correct class group – either mammals or birds. To</a:t>
                </a:r>
                <a:r>
                  <a:rPr lang="en-US" sz="2000" baseline="0" dirty="0"/>
                  <a:t> solve this problem, we can use the inherent structure of the data, to self separate it into groups. For instance, most mammals are larger than birds.  Thus mammals generally have higher mass. This means we can separate on a feature like mass in this instance. However, that feature may not work, if all the unknown mammals are field mice, and all the unknown birds are Ostriches or Emus.</a:t>
                </a:r>
              </a:p>
              <a:p>
                <a:pPr>
                  <a:defRPr sz="1600"/>
                </a:pPr>
                <a:endParaRPr lang="en-US" sz="2000" dirty="0"/>
              </a:p>
              <a:p>
                <a:pPr>
                  <a:defRPr sz="1600"/>
                </a:pPr>
                <a:r>
                  <a:rPr lang="en-US" sz="2000" dirty="0"/>
                  <a:t>Unsupervised learning is possible when we have unlabeled datasets.</a:t>
                </a:r>
              </a:p>
              <a:p>
                <a:pPr>
                  <a:defRPr sz="1600"/>
                </a:pPr>
                <a:endParaRPr lang="en-US" sz="2000" dirty="0"/>
              </a:p>
              <a:p>
                <a:pPr>
                  <a:defRPr sz="1600"/>
                </a:pPr>
                <a:r>
                  <a:rPr lang="en-US" sz="2000" dirty="0"/>
                  <a:t>It is often the case that the type of data available to us, dictates the learning that is possible.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sz="2000" baseline="0" dirty="0"/>
              </a:p>
              <a:p>
                <a:pPr>
                  <a:defRPr sz="1600"/>
                </a:pPr>
                <a:endParaRPr lang="en-US" sz="2000" dirty="0"/>
              </a:p>
              <a:p>
                <a:pPr>
                  <a:defRPr sz="1600"/>
                </a:pPr>
                <a:endParaRPr lang="en-US" sz="2000" dirty="0"/>
              </a:p>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1" u="sng" strike="noStrike" spc="-1" dirty="0">
                    <a:latin typeface="Calibri" panose="020F0502020204030204" pitchFamily="34" charset="0"/>
                    <a:cs typeface="Calibri" panose="020F0502020204030204" pitchFamily="34" charset="0"/>
                  </a:rPr>
                  <a:t>Slide 13</a:t>
                </a:r>
              </a:p>
              <a:p>
                <a:pPr>
                  <a:defRPr sz="1600"/>
                </a:pPr>
                <a:endParaRPr lang="en-US" sz="2000" dirty="0"/>
              </a:p>
              <a:p>
                <a:pPr>
                  <a:defRPr sz="1600"/>
                </a:pPr>
                <a:r>
                  <a:rPr lang="en-US" sz="2000" dirty="0"/>
                  <a:t>There are many different types of learning that enables humans to perform these tasks,</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Click</a:t>
                </a:r>
              </a:p>
              <a:p>
                <a:pPr>
                  <a:defRPr sz="1600"/>
                </a:pPr>
                <a:endParaRPr lang="en-US" sz="2000" dirty="0"/>
              </a:p>
              <a:p>
                <a:pPr>
                  <a:defRPr sz="1600"/>
                </a:pPr>
                <a:r>
                  <a:rPr lang="en-US" sz="2000" dirty="0"/>
                  <a:t>Learning via a teacher. This is known as “supervised” learning. It is called supervised learning, because the teacher supervises the student, providing them</a:t>
                </a:r>
                <a:r>
                  <a:rPr lang="en-US" sz="2000" baseline="0" dirty="0"/>
                  <a:t> with </a:t>
                </a:r>
                <a:r>
                  <a:rPr lang="en-US" sz="2000" dirty="0"/>
                  <a:t>valuable feedback. In this example, we’re given some labelled examples of birds and mammals in the experience set </a:t>
                </a:r>
                <a:r>
                  <a:rPr lang="en-US" sz="2000" i="0" dirty="0">
                    <a:latin typeface="Cambria Math" panose="02040503050406030204" pitchFamily="18" charset="0"/>
                  </a:rPr>
                  <a:t>𝐸</a:t>
                </a:r>
                <a:r>
                  <a:rPr lang="en-US" sz="2000" dirty="0"/>
                  <a:t>. Then we’re asked to correctly assign a set of unknown animals to their correct class group – either mammals or birds. This is a supervised learning task.</a:t>
                </a:r>
              </a:p>
              <a:p>
                <a:pPr>
                  <a:defRPr sz="1600"/>
                </a:pPr>
                <a:endParaRPr lang="en-US" sz="2000" dirty="0"/>
              </a:p>
              <a:p>
                <a:pPr>
                  <a:defRPr sz="1600"/>
                </a:pPr>
                <a:r>
                  <a:rPr lang="en-US" sz="2000" dirty="0"/>
                  <a:t>Click</a:t>
                </a:r>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panose="020F0502020204030204" pitchFamily="34" charset="0"/>
                    <a:cs typeface="Calibri" panose="020F0502020204030204" pitchFamily="34" charset="0"/>
                  </a:rPr>
                  <a:t>It is possible to acquire knowledge from a mix of independent learning and teacher led learning. This is called “semi-supervised” learning. </a:t>
                </a:r>
                <a:r>
                  <a:rPr lang="en-US" sz="2000" dirty="0"/>
                  <a:t>In this example, we’re given some labelled examples of</a:t>
                </a:r>
                <a:r>
                  <a:rPr lang="en-US" sz="2000" baseline="0" dirty="0"/>
                  <a:t> </a:t>
                </a:r>
                <a:r>
                  <a:rPr lang="en-US" sz="2000" dirty="0"/>
                  <a:t>mammals in the experience set </a:t>
                </a:r>
                <a:r>
                  <a:rPr lang="en-US" sz="2000" i="0" dirty="0">
                    <a:latin typeface="Cambria Math" panose="02040503050406030204" pitchFamily="18" charset="0"/>
                  </a:rPr>
                  <a:t>𝐸</a:t>
                </a:r>
                <a:r>
                  <a:rPr lang="en-US" sz="2000" dirty="0"/>
                  <a:t>. Then we’re asked to correctly assign a set of unknown animals to their correct class group – either mammals or birds. I</a:t>
                </a:r>
                <a:r>
                  <a:rPr lang="en-US" sz="2000" baseline="0" dirty="0"/>
                  <a:t>n this instance we don’t know what birds are, but that’s ok. We can use what we know about mammals to separate the animals into two groups accurately.</a:t>
                </a:r>
                <a:endParaRPr lang="en-US" sz="2000" dirty="0"/>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Click</a:t>
                </a:r>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Then there is “unsupervised” learning. Here learning is done via trial and error, without feedback from any oracle. In this example, we’re given animals in the experience set </a:t>
                </a:r>
                <a:r>
                  <a:rPr lang="en-US" sz="2000" i="0" dirty="0">
                    <a:latin typeface="Cambria Math" panose="02040503050406030204" pitchFamily="18" charset="0"/>
                  </a:rPr>
                  <a:t>𝐸</a:t>
                </a:r>
                <a:r>
                  <a:rPr lang="en-US" sz="2000" dirty="0"/>
                  <a:t>, but there are no labels. There</a:t>
                </a:r>
                <a:r>
                  <a:rPr lang="en-US" sz="2000" baseline="0" dirty="0"/>
                  <a:t>fore we don’t know what a mammal is, or what a bird is. Nonetheless, </a:t>
                </a:r>
                <a:r>
                  <a:rPr lang="en-US" sz="2000" dirty="0"/>
                  <a:t>we’re again asked to correctly assign a set of unknown animals to their correct class group – either mammals or birds. To</a:t>
                </a:r>
                <a:r>
                  <a:rPr lang="en-US" sz="2000" baseline="0" dirty="0"/>
                  <a:t> solve this problem, we can use the inherent structure of the data, to self separate it into groups. For instance, most mammals are larger than birds.  Thus mammals generally have higher mass. This means we can separate on a feature like mass in this instance. However, that feature may not work, if all the unknown mammals are field mice, and all the unknown birds are Ostriches or Emus.</a:t>
                </a:r>
              </a:p>
              <a:p>
                <a:pPr>
                  <a:defRPr sz="1600"/>
                </a:pPr>
                <a:endParaRPr lang="en-US" sz="2000" dirty="0"/>
              </a:p>
              <a:p>
                <a:pPr>
                  <a:defRPr sz="1600"/>
                </a:pPr>
                <a:endParaRPr lang="en-US" sz="2000" dirty="0"/>
              </a:p>
              <a:p>
                <a:pPr>
                  <a:lnSpc>
                    <a:spcPct val="100000"/>
                  </a:lnSpc>
                </a:pPr>
                <a:endParaRPr lang="en-GB" sz="2000" b="0" strike="noStrike" spc="-1" dirty="0">
                  <a:latin typeface="Arial"/>
                </a:endParaRPr>
              </a:p>
            </p:txBody>
          </p:sp>
        </mc:Fallback>
      </mc:AlternateContent>
    </p:spTree>
    <p:extLst>
      <p:ext uri="{BB962C8B-B14F-4D97-AF65-F5344CB8AC3E}">
        <p14:creationId xmlns:p14="http://schemas.microsoft.com/office/powerpoint/2010/main" val="773350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panose="020F0502020204030204" pitchFamily="34" charset="0"/>
                <a:cs typeface="Calibri" panose="020F0502020204030204" pitchFamily="34" charset="0"/>
              </a:rPr>
              <a:t>These sorts of problems are “binary” classification tasks.</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a:cs typeface="Calibri"/>
              </a:rPr>
              <a:t>They are called binary, as there are two potential classification options. In this case mammal or bird.</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a:cs typeface="Calibri"/>
              </a:rPr>
              <a:t>Such classification tasks are everywhere, and we do them every day. We classify the weather as likely to rain or not, and pick up an umbrella if needed. We Classify the faces of people we see into people we know, and those we don’t. </a:t>
            </a:r>
          </a:p>
          <a:p>
            <a:pPr>
              <a:lnSpc>
                <a:spcPct val="100000"/>
              </a:lnSpc>
            </a:pPr>
            <a:endParaRPr lang="en-GB" sz="2000" b="1" i="1"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We complete these tasks effortlessly. Yet to </a:t>
            </a:r>
            <a:r>
              <a:rPr lang="en-US" sz="2000" dirty="0">
                <a:solidFill>
                  <a:srgbClr val="FFFF00"/>
                </a:solidFill>
                <a:latin typeface="Calibri" panose="020F0502020204030204" pitchFamily="34" charset="0"/>
                <a:cs typeface="Calibri" panose="020F0502020204030204" pitchFamily="34" charset="0"/>
              </a:rPr>
              <a:t>complete them we make predictions almost without conscious thought. </a:t>
            </a: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 </a:t>
            </a:r>
            <a:endParaRPr lang="en-US" sz="2000" dirty="0"/>
          </a:p>
          <a:p>
            <a:pPr>
              <a:defRPr sz="1600"/>
            </a:pPr>
            <a:r>
              <a:rPr lang="en-US" sz="2000" dirty="0"/>
              <a:t>Classification problems in the real-world are usually far more complex than those presented here. For example there may be more than 2 potential classes to predict. </a:t>
            </a:r>
          </a:p>
          <a:p>
            <a:pPr>
              <a:lnSpc>
                <a:spcPct val="100000"/>
              </a:lnSpc>
            </a:pPr>
            <a:endParaRPr lang="en-GB" sz="2000" b="1" i="1" strike="noStrike" spc="-1" dirty="0">
              <a:latin typeface="+mn-lt"/>
            </a:endParaRPr>
          </a:p>
          <a:p>
            <a:pPr>
              <a:defRPr sz="1600"/>
            </a:pPr>
            <a:r>
              <a:rPr lang="en-US" sz="2000" dirty="0"/>
              <a:t>These are known as multi-class problems. Let’s try one.</a:t>
            </a:r>
          </a:p>
        </p:txBody>
      </p:sp>
    </p:spTree>
    <p:extLst>
      <p:ext uri="{BB962C8B-B14F-4D97-AF65-F5344CB8AC3E}">
        <p14:creationId xmlns:p14="http://schemas.microsoft.com/office/powerpoint/2010/main" val="1241023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Lets test your own decision making. There are five animal families summarized on this slide, using the image of their most famous member. There is the Feline family, in the top left image, </a:t>
            </a:r>
            <a:r>
              <a:rPr lang="en-US" sz="2000" dirty="0" err="1"/>
              <a:t>Lutrinae</a:t>
            </a:r>
            <a:r>
              <a:rPr lang="en-US" sz="2000" dirty="0"/>
              <a:t> family in the middle left image (this family includes animals like the Weasel, Otter, and badger relative). The Canine </a:t>
            </a:r>
            <a:r>
              <a:rPr lang="en-US" sz="2000" dirty="0" err="1"/>
              <a:t>famile</a:t>
            </a:r>
            <a:r>
              <a:rPr lang="en-US" sz="2000" dirty="0"/>
              <a:t> is in the bottom left image, the Mongoose family in the top right image, and finally the Viverridae family (which includes Civets) in the bottom right image.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The question is this:</a:t>
            </a:r>
          </a:p>
          <a:p>
            <a:pPr>
              <a:defRPr sz="1600"/>
            </a:pPr>
            <a:endParaRPr lang="en-US" sz="2000" dirty="0"/>
          </a:p>
          <a:p>
            <a:pPr>
              <a:defRPr sz="1600"/>
            </a:pPr>
            <a:r>
              <a:rPr lang="en-US" sz="2000" dirty="0"/>
              <a:t>Can you tell me which family of creatures this animal is most closely related to? This will only work if you haven’t seen it before….</a:t>
            </a:r>
          </a:p>
          <a:p>
            <a:pPr>
              <a:defRPr sz="1600"/>
            </a:pPr>
            <a:endParaRPr lang="en-US" sz="2000" dirty="0"/>
          </a:p>
          <a:p>
            <a:pPr>
              <a:defRPr sz="1600"/>
            </a:pPr>
            <a:r>
              <a:rPr lang="en-US" sz="2000" dirty="0"/>
              <a:t>Is it a,</a:t>
            </a:r>
          </a:p>
          <a:p>
            <a:pPr>
              <a:defRPr sz="1600"/>
            </a:pPr>
            <a:endParaRPr lang="en-US" sz="2000" dirty="0"/>
          </a:p>
          <a:p>
            <a:pPr marL="228599" indent="-228599">
              <a:buSzPct val="100000"/>
              <a:buChar char="•"/>
              <a:defRPr sz="1600"/>
            </a:pPr>
            <a:r>
              <a:rPr lang="en-US" sz="2000" dirty="0"/>
              <a:t>Canine?</a:t>
            </a:r>
          </a:p>
          <a:p>
            <a:pPr marL="228599" indent="-228599">
              <a:buSzPct val="100000"/>
              <a:buChar char="•"/>
              <a:defRPr sz="1600"/>
            </a:pPr>
            <a:r>
              <a:rPr lang="en-US" sz="2000" dirty="0"/>
              <a:t>Feline?</a:t>
            </a:r>
          </a:p>
          <a:p>
            <a:pPr marL="228599" indent="-228599">
              <a:buSzPct val="100000"/>
              <a:buChar char="•"/>
              <a:defRPr sz="1600"/>
            </a:pPr>
            <a:r>
              <a:rPr lang="en-US" sz="2000" dirty="0" err="1"/>
              <a:t>Lutrinae</a:t>
            </a:r>
            <a:r>
              <a:rPr lang="en-US" sz="2000" dirty="0"/>
              <a:t>?</a:t>
            </a:r>
          </a:p>
          <a:p>
            <a:pPr marL="228599" indent="-228599">
              <a:buSzPct val="100000"/>
              <a:buChar char="•"/>
              <a:defRPr sz="1600"/>
            </a:pPr>
            <a:r>
              <a:rPr lang="en-US" sz="2000" dirty="0"/>
              <a:t>Viverridae?</a:t>
            </a:r>
          </a:p>
          <a:p>
            <a:pPr marL="228599" indent="-228599">
              <a:buSzPct val="100000"/>
              <a:buChar char="•"/>
              <a:defRPr sz="1600"/>
            </a:pPr>
            <a:r>
              <a:rPr lang="en-US" sz="2000" dirty="0"/>
              <a:t>Mongoose?</a:t>
            </a:r>
          </a:p>
          <a:p>
            <a:pPr>
              <a:defRPr sz="1600"/>
            </a:pPr>
            <a:endParaRPr lang="en-US" sz="2000" dirty="0"/>
          </a:p>
          <a:p>
            <a:pPr>
              <a:defRPr sz="1600"/>
            </a:pPr>
            <a:r>
              <a:rPr lang="en-US" sz="2000" dirty="0"/>
              <a:t>I imagine your currently searching your past experience, and looking for features in the image that will tell you what type of animal it is! </a:t>
            </a:r>
          </a:p>
          <a:p>
            <a:pPr>
              <a:defRPr sz="1600"/>
            </a:pPr>
            <a:endParaRPr lang="en-US" sz="2000" dirty="0"/>
          </a:p>
          <a:p>
            <a:pPr>
              <a:defRPr sz="1600"/>
            </a:pPr>
            <a:r>
              <a:rPr lang="en-US" sz="2000" dirty="0"/>
              <a:t>Well, this animal is a Fossa. It is a rare animal endemic to Madagascar. It’s most closely related to the Mongoose family, though appears very similar to Felines in most respects. If you answered correctly, then your past experience was sufficient for this task. If not, then your experience was lacking - but now you’ve learned via trial and error, so you’re unlikely to make this mistake again.</a:t>
            </a:r>
          </a:p>
          <a:p>
            <a:pPr>
              <a:defRPr sz="1600"/>
            </a:pPr>
            <a:endParaRPr lang="en-US" sz="2000" dirty="0"/>
          </a:p>
        </p:txBody>
      </p:sp>
    </p:spTree>
    <p:extLst>
      <p:ext uri="{BB962C8B-B14F-4D97-AF65-F5344CB8AC3E}">
        <p14:creationId xmlns:p14="http://schemas.microsoft.com/office/powerpoint/2010/main" val="2198647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 the last slide, we saw an animal you may not be familiar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Even if you have extensive knowledge of the animal kingdom, you may not have  known the animal was a Fossa.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Perhaps this animal was not described in your personal experience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Even if you did not know it was a Fossa, you could still tell it was a type of mammal.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This application of your knowledge, from past experience, illustrates your ability to </a:t>
            </a:r>
            <a:r>
              <a:rPr lang="en-US" sz="2000" dirty="0" err="1"/>
              <a:t>generalise</a:t>
            </a:r>
            <a:r>
              <a:rPr lang="en-US" sz="2000" dirty="0"/>
              <a:t> beyond known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Humans are gifted </a:t>
            </a:r>
            <a:r>
              <a:rPr lang="en-US" sz="2000" dirty="0" err="1"/>
              <a:t>generalisers</a:t>
            </a:r>
            <a:r>
              <a:rPr lang="en-US" sz="2000" dirty="0"/>
              <a:t>  - but they are susceptible to two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Overfitting. Overfitting occurs when we learn so well that our knowledge becomes too specialised. Imagine there’s a student trying to prepare for an exam. They buy a revision book and learn every factoid it contains. The student fails to realise that the book doesn’t contain all the knowledge that could be tested in the exam. They take the exam, and the worst happens – nothing from the revision book is in the exam. In this case, failure happens because the student over trained, that is “overfitted”, to the revision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dirty="0">
                <a:latin typeface="+mn-lt"/>
              </a:rPr>
              <a:t>Underfitting. Underfitting occurs when our knowledge becomes too flimsy. The student who failed before now tries to resit the exam. This time,  they buy 100 revision books to learn from to avoid their last mistake. Except they can’t process that much information. They diligently dip into each book lightly, not covering any topic to any great depth. The student takes the resit and the worst happens again – their knowledge is too shallow and they fail the exam. In this case, failure happens because the student under trained, that is “underfitted”, to the revision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It is desirable to achieve a balance between under and over fitting in practice. There is certainly a trade-off to be had.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Tree>
    <p:extLst>
      <p:ext uri="{BB962C8B-B14F-4D97-AF65-F5344CB8AC3E}">
        <p14:creationId xmlns:p14="http://schemas.microsoft.com/office/powerpoint/2010/main" val="66407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502920" y="327992"/>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Many have tried to understand how to make optimal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We know we should use available evidence at all times.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Humans are not always so thorough - we do make bad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We are biased decision makers - we often use instinct and personal experience to decide.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We can visualise our knowledge and experience which helps us understand decision making more clearly. Suppose the blue box labelled 1, represents the set of all knowledge of some subject. This idealised set that contains every piece on information available which may be stored in books, web resources or in the minds of other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The circle labelled 2, represents the portion of that knowledge that is available to us. It is an incomplete portion, thus it is a subset of the knowledge available. It is incomplete for many reasons. For instance, our local library doesn’t contain every book ever written on a subject. Nor do we have access to the knowledge of scientists working at the forefront of research. So we already have a gap in our knowledge at this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strike="noStrike" spc="-1" dirty="0">
                <a:latin typeface="+mn-lt"/>
              </a:rPr>
              <a:t>Then there is the personal knowledge and experience of the subject that we already possess. This is represented by the circle labelled 3. This is a subset of the knowledge available to us. This will vary from person to person. For example if the subject is planet formation, those with PhDs in Astronomy will have greater knowledge than those without such a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there is the knowledge we ultimately use to make a decision. </a:t>
            </a:r>
            <a:r>
              <a:rPr lang="en-GB" b="0" strike="noStrike" spc="-1" dirty="0">
                <a:latin typeface="+mn-lt"/>
              </a:rPr>
              <a:t>This is represented by the circle labelled 4. </a:t>
            </a:r>
            <a:r>
              <a:rPr lang="en-US" dirty="0"/>
              <a:t>This is a subset of the knowledge we possess. For example, when trying to classify unknown animals as either birds or mammals, we don’t need to use our knowledge of insects.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we’ve talked about knowledge, but not the mechanism via which it is used to make decisions. In humans that cognitive function is sophisticated. Emotions and personal bias influence our interpretation of available information, which in turn impacts our decision 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consider 1 more example. Over thousands of years the human race has conducted countless scientific experiments showing the Earth is round. We’ve collated mounds of information related to our planet, it’s properties, and it’s place in the solar system. Yet there are groups of people who reject this information due to their personal biases and how they interpret the world around them. They erroneously believe the world is flat. More knowledge will not necessarily change their view – rather their biases and thinking process must change.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nSpc>
                <a:spcPct val="100000"/>
              </a:lnSpc>
            </a:pPr>
            <a:endParaRPr lang="en-GB" b="0" strike="noStrike" spc="-1" dirty="0">
              <a:latin typeface="Arial"/>
            </a:endParaRPr>
          </a:p>
        </p:txBody>
      </p:sp>
    </p:spTree>
    <p:extLst>
      <p:ext uri="{BB962C8B-B14F-4D97-AF65-F5344CB8AC3E}">
        <p14:creationId xmlns:p14="http://schemas.microsoft.com/office/powerpoint/2010/main" val="280662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5959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646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971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8682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7906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buSzPct val="100000"/>
              <a:buFont typeface="Arial" panose="020B0604020202020204" pitchFamily="34" charset="0"/>
              <a:buNone/>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18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13/11/2019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281240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13/11/2019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59081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13/11/2019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1218337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BFB1B-734D-411C-B115-6F7BA2EB24BC}" type="datetimeFigureOut">
              <a:rPr lang="en-GB" smtClean="0"/>
              <a:t>13/11/2019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2838321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6BFB1B-734D-411C-B115-6F7BA2EB24BC}" type="datetimeFigureOut">
              <a:rPr lang="en-GB" smtClean="0"/>
              <a:t>13/11/2019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074970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6BFB1B-734D-411C-B115-6F7BA2EB24BC}" type="datetimeFigureOut">
              <a:rPr lang="en-GB" smtClean="0"/>
              <a:t>13/11/2019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399580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6BFB1B-734D-411C-B115-6F7BA2EB24BC}" type="datetimeFigureOut">
              <a:rPr lang="en-GB" smtClean="0"/>
              <a:t>13/11/2019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33055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6BFB1B-734D-411C-B115-6F7BA2EB24BC}" type="datetimeFigureOut">
              <a:rPr lang="en-GB" smtClean="0"/>
              <a:t>13/11/2019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126183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BFB1B-734D-411C-B115-6F7BA2EB24BC}" type="datetimeFigureOut">
              <a:rPr lang="en-GB" smtClean="0"/>
              <a:t>13/11/2019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2576212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BFB1B-734D-411C-B115-6F7BA2EB24BC}" type="datetimeFigureOut">
              <a:rPr lang="en-GB" smtClean="0"/>
              <a:t>13/11/2019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99250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BFB1B-734D-411C-B115-6F7BA2EB24BC}" type="datetimeFigureOut">
              <a:rPr lang="en-GB" smtClean="0"/>
              <a:t>13/11/2019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C58D8A-FF7F-49EF-8FC3-3ED170729F42}" type="slidenum">
              <a:rPr lang="en-GB" smtClean="0"/>
              <a:t>‹#›</a:t>
            </a:fld>
            <a:endParaRPr lang="en-GB"/>
          </a:p>
        </p:txBody>
      </p:sp>
    </p:spTree>
    <p:extLst>
      <p:ext uri="{BB962C8B-B14F-4D97-AF65-F5344CB8AC3E}">
        <p14:creationId xmlns:p14="http://schemas.microsoft.com/office/powerpoint/2010/main" val="3714141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BFB1B-734D-411C-B115-6F7BA2EB24BC}" type="datetimeFigureOut">
              <a:rPr lang="en-GB" smtClean="0"/>
              <a:t>13/11/2019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58D8A-FF7F-49EF-8FC3-3ED170729F42}" type="slidenum">
              <a:rPr lang="en-GB" smtClean="0"/>
              <a:t>‹#›</a:t>
            </a:fld>
            <a:endParaRPr lang="en-GB"/>
          </a:p>
        </p:txBody>
      </p:sp>
    </p:spTree>
    <p:extLst>
      <p:ext uri="{BB962C8B-B14F-4D97-AF65-F5344CB8AC3E}">
        <p14:creationId xmlns:p14="http://schemas.microsoft.com/office/powerpoint/2010/main" val="75841167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5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5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23.xml"/><Relationship Id="rId7" Type="http://schemas.openxmlformats.org/officeDocument/2006/relationships/image" Target="../media/image55.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54.jpeg"/><Relationship Id="rId5" Type="http://schemas.openxmlformats.org/officeDocument/2006/relationships/image" Target="../media/image16.jp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58.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3" Type="http://schemas.openxmlformats.org/officeDocument/2006/relationships/image" Target="../media/image190.png"/><Relationship Id="rId18" Type="http://schemas.openxmlformats.org/officeDocument/2006/relationships/image" Target="../media/image250.png"/><Relationship Id="rId26" Type="http://schemas.openxmlformats.org/officeDocument/2006/relationships/image" Target="../media/image321.png"/><Relationship Id="rId3" Type="http://schemas.openxmlformats.org/officeDocument/2006/relationships/notesSlide" Target="../notesSlides/notesSlide26.xml"/><Relationship Id="rId21" Type="http://schemas.openxmlformats.org/officeDocument/2006/relationships/image" Target="../media/image282.png"/><Relationship Id="rId17" Type="http://schemas.openxmlformats.org/officeDocument/2006/relationships/image" Target="../media/image240.png"/><Relationship Id="rId25" Type="http://schemas.openxmlformats.org/officeDocument/2006/relationships/image" Target="../media/image310.png"/><Relationship Id="rId2" Type="http://schemas.openxmlformats.org/officeDocument/2006/relationships/slideLayout" Target="../slideLayouts/slideLayout7.xml"/><Relationship Id="rId16" Type="http://schemas.openxmlformats.org/officeDocument/2006/relationships/image" Target="../media/image230.png"/><Relationship Id="rId20" Type="http://schemas.openxmlformats.org/officeDocument/2006/relationships/image" Target="../media/image272.png"/><Relationship Id="rId1" Type="http://schemas.openxmlformats.org/officeDocument/2006/relationships/tags" Target="../tags/tag6.xml"/><Relationship Id="rId6" Type="http://schemas.openxmlformats.org/officeDocument/2006/relationships/image" Target="../media/image421.png"/><Relationship Id="rId24" Type="http://schemas.openxmlformats.org/officeDocument/2006/relationships/image" Target="../media/image301.png"/><Relationship Id="rId15" Type="http://schemas.openxmlformats.org/officeDocument/2006/relationships/image" Target="../media/image220.png"/><Relationship Id="rId23" Type="http://schemas.openxmlformats.org/officeDocument/2006/relationships/image" Target="../media/image291.png"/><Relationship Id="rId19" Type="http://schemas.openxmlformats.org/officeDocument/2006/relationships/image" Target="../media/image261.png"/><Relationship Id="rId4" Type="http://schemas.openxmlformats.org/officeDocument/2006/relationships/image" Target="../media/image5.png"/><Relationship Id="rId14" Type="http://schemas.openxmlformats.org/officeDocument/2006/relationships/image" Target="../media/image210.png"/><Relationship Id="rId22" Type="http://schemas.openxmlformats.org/officeDocument/2006/relationships/image" Target="../media/image201.png"/><Relationship Id="rId27"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3.png"/><Relationship Id="rId3" Type="http://schemas.openxmlformats.org/officeDocument/2006/relationships/notesSlide" Target="../notesSlides/notesSlide27.xml"/><Relationship Id="rId7" Type="http://schemas.openxmlformats.org/officeDocument/2006/relationships/image" Target="../media/image441.png"/><Relationship Id="rId12" Type="http://schemas.openxmlformats.org/officeDocument/2006/relationships/image" Target="../media/image492.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431.png"/><Relationship Id="rId11" Type="http://schemas.openxmlformats.org/officeDocument/2006/relationships/image" Target="../media/image480.png"/><Relationship Id="rId10" Type="http://schemas.openxmlformats.org/officeDocument/2006/relationships/image" Target="../media/image470.png"/><Relationship Id="rId4" Type="http://schemas.openxmlformats.org/officeDocument/2006/relationships/image" Target="../media/image5.png"/><Relationship Id="rId9" Type="http://schemas.openxmlformats.org/officeDocument/2006/relationships/image" Target="../media/image460.png"/></Relationships>
</file>

<file path=ppt/slides/_rels/slide33.xml.rels><?xml version="1.0" encoding="UTF-8" standalone="yes"?>
<Relationships xmlns="http://schemas.openxmlformats.org/package/2006/relationships"><Relationship Id="rId18" Type="http://schemas.openxmlformats.org/officeDocument/2006/relationships/image" Target="../media/image420.png"/><Relationship Id="rId3" Type="http://schemas.openxmlformats.org/officeDocument/2006/relationships/notesSlide" Target="../notesSlides/notesSlide28.xml"/><Relationship Id="rId21" Type="http://schemas.openxmlformats.org/officeDocument/2006/relationships/image" Target="../media/image3.png"/><Relationship Id="rId7" Type="http://schemas.openxmlformats.org/officeDocument/2006/relationships/image" Target="../media/image51.png"/><Relationship Id="rId17" Type="http://schemas.openxmlformats.org/officeDocument/2006/relationships/image" Target="../media/image530.png"/><Relationship Id="rId2" Type="http://schemas.openxmlformats.org/officeDocument/2006/relationships/slideLayout" Target="../slideLayouts/slideLayout7.xml"/><Relationship Id="rId16" Type="http://schemas.openxmlformats.org/officeDocument/2006/relationships/image" Target="../media/image52.png"/><Relationship Id="rId20" Type="http://schemas.openxmlformats.org/officeDocument/2006/relationships/image" Target="../media/image440.png"/><Relationship Id="rId1" Type="http://schemas.openxmlformats.org/officeDocument/2006/relationships/tags" Target="../tags/tag8.xml"/><Relationship Id="rId6" Type="http://schemas.openxmlformats.org/officeDocument/2006/relationships/image" Target="../media/image502.png"/><Relationship Id="rId15" Type="http://schemas.openxmlformats.org/officeDocument/2006/relationships/image" Target="../media/image390.png"/><Relationship Id="rId19" Type="http://schemas.openxmlformats.org/officeDocument/2006/relationships/image" Target="../media/image430.png"/><Relationship Id="rId4" Type="http://schemas.openxmlformats.org/officeDocument/2006/relationships/image" Target="../media/image5.png"/><Relationship Id="rId14" Type="http://schemas.openxmlformats.org/officeDocument/2006/relationships/image" Target="../media/image380.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29.xml"/><Relationship Id="rId7"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54.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3" Type="http://schemas.openxmlformats.org/officeDocument/2006/relationships/image" Target="../media/image491.png"/><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59.png"/><Relationship Id="rId15" Type="http://schemas.openxmlformats.org/officeDocument/2006/relationships/image" Target="../media/image3.png"/><Relationship Id="rId4" Type="http://schemas.openxmlformats.org/officeDocument/2006/relationships/image" Target="../media/image5.png"/><Relationship Id="rId14" Type="http://schemas.openxmlformats.org/officeDocument/2006/relationships/image" Target="../media/image501.png"/></Relationships>
</file>

<file path=ppt/slides/_rels/slide36.xml.rels><?xml version="1.0" encoding="UTF-8" standalone="yes"?>
<Relationships xmlns="http://schemas.openxmlformats.org/package/2006/relationships"><Relationship Id="rId13" Type="http://schemas.openxmlformats.org/officeDocument/2006/relationships/image" Target="../media/image200.png"/><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58.png"/><Relationship Id="rId4" Type="http://schemas.openxmlformats.org/officeDocument/2006/relationships/image" Target="../media/image5.png"/><Relationship Id="rId14" Type="http://schemas.openxmlformats.org/officeDocument/2006/relationships/image" Target="../media/image3.png"/></Relationships>
</file>

<file path=ppt/slides/_rels/slide37.xml.rels><?xml version="1.0" encoding="UTF-8" standalone="yes"?>
<Relationships xmlns="http://schemas.openxmlformats.org/package/2006/relationships"><Relationship Id="rId13" Type="http://schemas.openxmlformats.org/officeDocument/2006/relationships/image" Target="../media/image271.png"/><Relationship Id="rId18" Type="http://schemas.openxmlformats.org/officeDocument/2006/relationships/image" Target="../media/image510.png"/><Relationship Id="rId3" Type="http://schemas.openxmlformats.org/officeDocument/2006/relationships/notesSlide" Target="../notesSlides/notesSlide32.xml"/><Relationship Id="rId12" Type="http://schemas.openxmlformats.org/officeDocument/2006/relationships/image" Target="../media/image260.png"/><Relationship Id="rId17" Type="http://schemas.openxmlformats.org/officeDocument/2006/relationships/image" Target="../media/image500.png"/><Relationship Id="rId2" Type="http://schemas.openxmlformats.org/officeDocument/2006/relationships/slideLayout" Target="../slideLayouts/slideLayout7.xml"/><Relationship Id="rId16" Type="http://schemas.openxmlformats.org/officeDocument/2006/relationships/image" Target="../media/image490.png"/><Relationship Id="rId1" Type="http://schemas.openxmlformats.org/officeDocument/2006/relationships/tags" Target="../tags/tag12.xml"/><Relationship Id="rId15" Type="http://schemas.openxmlformats.org/officeDocument/2006/relationships/image" Target="../media/image290.png"/><Relationship Id="rId19" Type="http://schemas.openxmlformats.org/officeDocument/2006/relationships/image" Target="../media/image3.png"/><Relationship Id="rId4" Type="http://schemas.openxmlformats.org/officeDocument/2006/relationships/image" Target="../media/image5.png"/><Relationship Id="rId14" Type="http://schemas.openxmlformats.org/officeDocument/2006/relationships/image" Target="../media/image281.png"/></Relationships>
</file>

<file path=ppt/slides/_rels/slide38.xml.rels><?xml version="1.0" encoding="UTF-8" standalone="yes"?>
<Relationships xmlns="http://schemas.openxmlformats.org/package/2006/relationships"><Relationship Id="rId13" Type="http://schemas.openxmlformats.org/officeDocument/2006/relationships/image" Target="../media/image270.png"/><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60.png"/><Relationship Id="rId15" Type="http://schemas.openxmlformats.org/officeDocument/2006/relationships/image" Target="../media/image3.png"/><Relationship Id="rId4" Type="http://schemas.openxmlformats.org/officeDocument/2006/relationships/image" Target="../media/image5.png"/><Relationship Id="rId14" Type="http://schemas.openxmlformats.org/officeDocument/2006/relationships/image" Target="../media/image280.png"/></Relationships>
</file>

<file path=ppt/slides/_rels/slide39.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notesSlide" Target="../notesSlides/notesSlide34.xml"/><Relationship Id="rId7" Type="http://schemas.openxmlformats.org/officeDocument/2006/relationships/image" Target="../media/image63.jpeg"/><Relationship Id="rId2" Type="http://schemas.openxmlformats.org/officeDocument/2006/relationships/slideLayout" Target="../slideLayouts/slideLayout7.xml"/><Relationship Id="rId20" Type="http://schemas.openxmlformats.org/officeDocument/2006/relationships/image" Target="../media/image3.png"/><Relationship Id="rId1" Type="http://schemas.openxmlformats.org/officeDocument/2006/relationships/tags" Target="../tags/tag14.xml"/><Relationship Id="rId6" Type="http://schemas.openxmlformats.org/officeDocument/2006/relationships/image" Target="../media/image62.jpeg"/><Relationship Id="rId11" Type="http://schemas.openxmlformats.org/officeDocument/2006/relationships/image" Target="../media/image66.jpeg"/><Relationship Id="rId5" Type="http://schemas.openxmlformats.org/officeDocument/2006/relationships/image" Target="../media/image61.jpeg"/><Relationship Id="rId10" Type="http://schemas.openxmlformats.org/officeDocument/2006/relationships/hyperlink" Target="https://commons.wikimedia.org/w/index.php?curid=4164754" TargetMode="External"/><Relationship Id="rId19" Type="http://schemas.openxmlformats.org/officeDocument/2006/relationships/image" Target="../media/image361.png"/><Relationship Id="rId4" Type="http://schemas.openxmlformats.org/officeDocument/2006/relationships/image" Target="../media/image5.png"/><Relationship Id="rId9" Type="http://schemas.openxmlformats.org/officeDocument/2006/relationships/image" Target="../media/image65.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sv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62.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12"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11"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colab.research.google.com/" TargetMode="External"/><Relationship Id="rId5" Type="http://schemas.openxmlformats.org/officeDocument/2006/relationships/hyperlink" Target="https://github.com/scienceguyrob/AI4AstroMasterclass"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5.png"/><Relationship Id="rId7"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3.png"/><Relationship Id="rId9"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t="-6000" b="-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D956-5DB1-40A0-BA4F-028D922972F7}"/>
              </a:ext>
            </a:extLst>
          </p:cNvPr>
          <p:cNvSpPr>
            <a:spLocks noGrp="1"/>
          </p:cNvSpPr>
          <p:nvPr>
            <p:ph type="ctrTitle"/>
          </p:nvPr>
        </p:nvSpPr>
        <p:spPr>
          <a:xfrm>
            <a:off x="270456" y="2253883"/>
            <a:ext cx="11651087" cy="2387600"/>
          </a:xfrm>
          <a:effectLst>
            <a:outerShdw blurRad="76200" dist="38100" dir="5400000" algn="tl" rotWithShape="0">
              <a:prstClr val="black">
                <a:alpha val="75000"/>
              </a:prstClr>
            </a:outerShdw>
          </a:effectLst>
        </p:spPr>
        <p:txBody>
          <a:bodyPr>
            <a:normAutofit fontScale="90000"/>
          </a:bodyPr>
          <a:lstStyle/>
          <a:p>
            <a:pPr algn="l"/>
            <a:r>
              <a:rPr lang="en-GB" b="1" spc="-1" dirty="0">
                <a:solidFill>
                  <a:schemeClr val="bg1"/>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A.I. for Astrophysics: Masterclass</a:t>
            </a:r>
            <a:br>
              <a:rPr lang="en-US" b="1" spc="-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br>
            <a:endParaRPr lang="en-GB"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58B237E-6968-4E40-82F8-5C0BC7697402}"/>
              </a:ext>
            </a:extLst>
          </p:cNvPr>
          <p:cNvSpPr>
            <a:spLocks noGrp="1"/>
          </p:cNvSpPr>
          <p:nvPr>
            <p:ph type="subTitle" idx="1"/>
          </p:nvPr>
        </p:nvSpPr>
        <p:spPr>
          <a:xfrm>
            <a:off x="439948" y="4641483"/>
            <a:ext cx="9144000" cy="1655762"/>
          </a:xfrm>
          <a:effectLst>
            <a:outerShdw blurRad="50800" dist="38100" dir="2700000" algn="tl" rotWithShape="0">
              <a:prstClr val="black">
                <a:alpha val="75000"/>
              </a:prstClr>
            </a:outerShdw>
          </a:effectLst>
        </p:spPr>
        <p:txBody>
          <a:bodyPr>
            <a:normAutofit/>
          </a:bodyPr>
          <a:lstStyle/>
          <a:p>
            <a:pPr algn="l"/>
            <a:r>
              <a:rPr lang="en-GB" b="1" spc="-1" dirty="0" err="1">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Dr.</a:t>
            </a:r>
            <a:r>
              <a:rPr lang="en-GB" b="1" spc="-1" dirty="0">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 Rob Lyon</a:t>
            </a:r>
          </a:p>
          <a:p>
            <a:pPr algn="l"/>
            <a:r>
              <a:rPr lang="en-GB" b="1" spc="-1" dirty="0">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Edge Hill University</a:t>
            </a:r>
            <a:endParaRPr lang="en-GB" dirty="0">
              <a:effectLst>
                <a:outerShdw blurRad="50800" dist="38100" dir="2700000" algn="tl" rotWithShape="0">
                  <a:prstClr val="black">
                    <a:alpha val="40000"/>
                  </a:prstClr>
                </a:outerShdw>
              </a:effectLst>
            </a:endParaRPr>
          </a:p>
          <a:p>
            <a:pPr algn="l"/>
            <a:r>
              <a:rPr lang="en-GB" b="1" spc="-1" dirty="0">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robert.lyon@edgehill.ac.uk</a:t>
            </a:r>
            <a:endParaRPr lang="en-GB" dirty="0">
              <a:effectLst>
                <a:outerShdw blurRad="50800" dist="38100" dir="2700000" algn="tl" rotWithShape="0">
                  <a:prstClr val="black">
                    <a:alpha val="40000"/>
                  </a:prstClr>
                </a:outerShdw>
              </a:effectLst>
            </a:endParaRPr>
          </a:p>
          <a:p>
            <a:pPr algn="l"/>
            <a:endParaRPr lang="en-GB" dirty="0"/>
          </a:p>
        </p:txBody>
      </p:sp>
      <p:sp>
        <p:nvSpPr>
          <p:cNvPr id="9" name="@scienceguyrob">
            <a:extLst>
              <a:ext uri="{FF2B5EF4-FFF2-40B4-BE49-F238E27FC236}">
                <a16:creationId xmlns:a16="http://schemas.microsoft.com/office/drawing/2014/main" id="{B322E595-0073-4D1D-A6A2-8AAF7497D99B}"/>
              </a:ext>
            </a:extLst>
          </p:cNvPr>
          <p:cNvSpPr txBox="1"/>
          <p:nvPr/>
        </p:nvSpPr>
        <p:spPr>
          <a:xfrm>
            <a:off x="962956" y="6078710"/>
            <a:ext cx="2552662" cy="437070"/>
          </a:xfrm>
          <a:prstGeom prst="rect">
            <a:avLst/>
          </a:prstGeom>
          <a:ln w="12700">
            <a:miter lim="400000"/>
          </a:ln>
          <a:effectLst>
            <a:outerShdw blurRad="152400" dist="230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a:solidFill>
                  <a:srgbClr val="FFFFFF"/>
                </a:solidFill>
                <a:latin typeface="Arial"/>
                <a:ea typeface="Arial"/>
                <a:cs typeface="Arial"/>
                <a:sym typeface="Arial"/>
              </a:defRPr>
            </a:lvl1pPr>
          </a:lstStyle>
          <a:p>
            <a:r>
              <a:rPr dirty="0"/>
              <a:t>@</a:t>
            </a:r>
            <a:r>
              <a:rPr dirty="0" err="1"/>
              <a:t>scienceguyrob</a:t>
            </a:r>
            <a:endParaRPr dirty="0"/>
          </a:p>
        </p:txBody>
      </p:sp>
      <p:pic>
        <p:nvPicPr>
          <p:cNvPr id="10" name="Twitter_Logo_Blue.pdf" descr="Twitter_Logo_Blue.pdf">
            <a:extLst>
              <a:ext uri="{FF2B5EF4-FFF2-40B4-BE49-F238E27FC236}">
                <a16:creationId xmlns:a16="http://schemas.microsoft.com/office/drawing/2014/main" id="{77AFB94F-A02B-4F16-92AC-65EDB1B719D7}"/>
              </a:ext>
            </a:extLst>
          </p:cNvPr>
          <p:cNvPicPr>
            <a:picLocks noChangeAspect="1"/>
          </p:cNvPicPr>
          <p:nvPr/>
        </p:nvPicPr>
        <p:blipFill>
          <a:blip r:embed="rId4"/>
          <a:stretch>
            <a:fillRect/>
          </a:stretch>
        </p:blipFill>
        <p:spPr>
          <a:xfrm>
            <a:off x="439948" y="5998308"/>
            <a:ext cx="620545" cy="620545"/>
          </a:xfrm>
          <a:prstGeom prst="rect">
            <a:avLst/>
          </a:prstGeom>
          <a:ln w="12700">
            <a:miter lim="400000"/>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999400CB-433F-4210-80B9-C9306CFE236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13" name="Straight Connector 9">
            <a:extLst>
              <a:ext uri="{FF2B5EF4-FFF2-40B4-BE49-F238E27FC236}">
                <a16:creationId xmlns:a16="http://schemas.microsoft.com/office/drawing/2014/main" id="{CC33DC65-2621-4367-AE99-229BC067D6AB}"/>
              </a:ext>
            </a:extLst>
          </p:cNvPr>
          <p:cNvSpPr/>
          <p:nvPr/>
        </p:nvSpPr>
        <p:spPr>
          <a:xfrm>
            <a:off x="476749" y="4471250"/>
            <a:ext cx="7013576" cy="0"/>
          </a:xfrm>
          <a:prstGeom prst="line">
            <a:avLst/>
          </a:prstGeom>
          <a:ln w="25400">
            <a:solidFill>
              <a:srgbClr val="FFFFFF"/>
            </a:solidFill>
            <a:prstDash val="dot"/>
          </a:ln>
          <a:effectLst>
            <a:outerShdw blurRad="50800" dist="38100" dir="2700000" algn="tl" rotWithShape="0">
              <a:prstClr val="black">
                <a:alpha val="55000"/>
              </a:prstClr>
            </a:outerShdw>
          </a:effectLst>
        </p:spPr>
        <p:txBody>
          <a:bodyPr lIns="45719" rIns="45719"/>
          <a:lstStyle/>
          <a:p>
            <a:endParaRPr/>
          </a:p>
        </p:txBody>
      </p:sp>
    </p:spTree>
    <p:extLst>
      <p:ext uri="{BB962C8B-B14F-4D97-AF65-F5344CB8AC3E}">
        <p14:creationId xmlns:p14="http://schemas.microsoft.com/office/powerpoint/2010/main" val="3699669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969210"/>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10" name="CustomShape 2">
            <a:extLst>
              <a:ext uri="{FF2B5EF4-FFF2-40B4-BE49-F238E27FC236}">
                <a16:creationId xmlns:a16="http://schemas.microsoft.com/office/drawing/2014/main" id="{0D257AEE-EB33-0541-ABBD-BFBF3AACC9CB}"/>
              </a:ext>
            </a:extLst>
          </p:cNvPr>
          <p:cNvSpPr/>
          <p:nvPr/>
        </p:nvSpPr>
        <p:spPr>
          <a:xfrm>
            <a:off x="3219600"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Natural Labs?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grpSp>
        <p:nvGrpSpPr>
          <p:cNvPr id="6" name="Group 5">
            <a:extLst>
              <a:ext uri="{FF2B5EF4-FFF2-40B4-BE49-F238E27FC236}">
                <a16:creationId xmlns:a16="http://schemas.microsoft.com/office/drawing/2014/main" id="{D4674269-ACFA-604B-9AEA-954E94D9CEC1}"/>
              </a:ext>
            </a:extLst>
          </p:cNvPr>
          <p:cNvGrpSpPr/>
          <p:nvPr/>
        </p:nvGrpSpPr>
        <p:grpSpPr>
          <a:xfrm>
            <a:off x="2745611" y="1064104"/>
            <a:ext cx="6700777" cy="5692501"/>
            <a:chOff x="1782793" y="-379562"/>
            <a:chExt cx="8137584" cy="7348772"/>
          </a:xfrm>
        </p:grpSpPr>
        <p:sp>
          <p:nvSpPr>
            <p:cNvPr id="5" name="Rounded Rectangle 4">
              <a:extLst>
                <a:ext uri="{FF2B5EF4-FFF2-40B4-BE49-F238E27FC236}">
                  <a16:creationId xmlns:a16="http://schemas.microsoft.com/office/drawing/2014/main" id="{4D414AE0-313F-CF4F-A9FE-07D01E7C619E}"/>
                </a:ext>
              </a:extLst>
            </p:cNvPr>
            <p:cNvSpPr/>
            <p:nvPr/>
          </p:nvSpPr>
          <p:spPr>
            <a:xfrm>
              <a:off x="1782793" y="-379562"/>
              <a:ext cx="8137584" cy="734877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AD305FDB-E5C0-8548-B0A6-612069B9D5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2863" y="0"/>
              <a:ext cx="7617443" cy="6858000"/>
            </a:xfrm>
            <a:prstGeom prst="rect">
              <a:avLst/>
            </a:prstGeom>
          </p:spPr>
        </p:pic>
      </p:grpSp>
    </p:spTree>
    <p:extLst>
      <p:ext uri="{BB962C8B-B14F-4D97-AF65-F5344CB8AC3E}">
        <p14:creationId xmlns:p14="http://schemas.microsoft.com/office/powerpoint/2010/main" val="2102970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crab_pulsar.jpg" descr="crab_pulsar.jpg"/>
          <p:cNvPicPr>
            <a:picLocks noChangeAspect="1"/>
          </p:cNvPicPr>
          <p:nvPr/>
        </p:nvPicPr>
        <p:blipFill>
          <a:blip r:embed="rId3"/>
          <a:srcRect r="13577"/>
          <a:stretch>
            <a:fillRect/>
          </a:stretch>
        </p:blipFill>
        <p:spPr>
          <a:xfrm>
            <a:off x="-111211" y="-34381"/>
            <a:ext cx="12406184" cy="6926674"/>
          </a:xfrm>
          <a:prstGeom prst="rect">
            <a:avLst/>
          </a:prstGeom>
          <a:ln w="12700">
            <a:miter lim="400000"/>
          </a:ln>
        </p:spPr>
      </p:pic>
      <p:pic>
        <p:nvPicPr>
          <p:cNvPr id="169" name="Pulsar6_mod.png" descr="Pulsar6_mod.png"/>
          <p:cNvPicPr>
            <a:picLocks noChangeAspect="1"/>
          </p:cNvPicPr>
          <p:nvPr/>
        </p:nvPicPr>
        <p:blipFill>
          <a:blip r:embed="rId4"/>
          <a:stretch>
            <a:fillRect/>
          </a:stretch>
        </p:blipFill>
        <p:spPr>
          <a:xfrm>
            <a:off x="5303142" y="273053"/>
            <a:ext cx="3774584" cy="5947270"/>
          </a:xfrm>
          <a:prstGeom prst="rect">
            <a:avLst/>
          </a:prstGeom>
          <a:ln w="12700">
            <a:miter lim="400000"/>
          </a:ln>
        </p:spPr>
      </p:pic>
      <p:sp>
        <p:nvSpPr>
          <p:cNvPr id="170" name="Title 1"/>
          <p:cNvSpPr txBox="1"/>
          <p:nvPr/>
        </p:nvSpPr>
        <p:spPr>
          <a:xfrm>
            <a:off x="9046376" y="1975893"/>
            <a:ext cx="1201241"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a:defRPr b="1">
                <a:solidFill>
                  <a:srgbClr val="FFFFFF"/>
                </a:solidFill>
                <a:latin typeface="Arial"/>
                <a:ea typeface="Arial"/>
                <a:cs typeface="Arial"/>
                <a:sym typeface="Arial"/>
              </a:defRPr>
            </a:pPr>
            <a:r>
              <a:t>Light</a:t>
            </a:r>
          </a:p>
          <a:p>
            <a:pPr algn="ctr">
              <a:defRPr b="1">
                <a:solidFill>
                  <a:srgbClr val="FFFFFF"/>
                </a:solidFill>
                <a:latin typeface="Arial"/>
                <a:ea typeface="Arial"/>
                <a:cs typeface="Arial"/>
                <a:sym typeface="Arial"/>
              </a:defRPr>
            </a:pPr>
            <a:r>
              <a:t>Cylinder</a:t>
            </a:r>
          </a:p>
        </p:txBody>
      </p:sp>
      <p:sp>
        <p:nvSpPr>
          <p:cNvPr id="171" name="Title 1"/>
          <p:cNvSpPr txBox="1"/>
          <p:nvPr/>
        </p:nvSpPr>
        <p:spPr>
          <a:xfrm>
            <a:off x="7737981" y="4421609"/>
            <a:ext cx="1201241"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defRPr b="1">
                <a:solidFill>
                  <a:srgbClr val="FFFFFF"/>
                </a:solidFill>
                <a:latin typeface="Arial"/>
                <a:ea typeface="Arial"/>
                <a:cs typeface="Arial"/>
                <a:sym typeface="Arial"/>
              </a:defRPr>
            </a:lvl1pPr>
          </a:lstStyle>
          <a:p>
            <a:r>
              <a:t>Open field line</a:t>
            </a:r>
          </a:p>
        </p:txBody>
      </p:sp>
      <p:sp>
        <p:nvSpPr>
          <p:cNvPr id="172" name="Title 1"/>
          <p:cNvSpPr txBox="1"/>
          <p:nvPr/>
        </p:nvSpPr>
        <p:spPr>
          <a:xfrm>
            <a:off x="5303143" y="5063879"/>
            <a:ext cx="1317455"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a:defRPr b="1">
                <a:solidFill>
                  <a:srgbClr val="FFFFFF"/>
                </a:solidFill>
                <a:latin typeface="Arial"/>
                <a:ea typeface="Arial"/>
                <a:cs typeface="Arial"/>
                <a:sym typeface="Arial"/>
              </a:defRPr>
            </a:pPr>
            <a:r>
              <a:t>Radiation</a:t>
            </a:r>
          </a:p>
          <a:p>
            <a:pPr algn="ctr">
              <a:defRPr b="1">
                <a:solidFill>
                  <a:srgbClr val="FFFFFF"/>
                </a:solidFill>
                <a:latin typeface="Arial"/>
                <a:ea typeface="Arial"/>
                <a:cs typeface="Arial"/>
                <a:sym typeface="Arial"/>
              </a:defRPr>
            </a:pPr>
            <a:r>
              <a:t>Beam</a:t>
            </a:r>
          </a:p>
        </p:txBody>
      </p:sp>
      <p:sp>
        <p:nvSpPr>
          <p:cNvPr id="173" name="Title 1"/>
          <p:cNvSpPr txBox="1"/>
          <p:nvPr/>
        </p:nvSpPr>
        <p:spPr>
          <a:xfrm>
            <a:off x="7835044" y="242529"/>
            <a:ext cx="1317456"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defRPr b="1">
                <a:solidFill>
                  <a:srgbClr val="FFFFFF"/>
                </a:solidFill>
                <a:latin typeface="Arial"/>
                <a:ea typeface="Arial"/>
                <a:cs typeface="Arial"/>
                <a:sym typeface="Arial"/>
              </a:defRPr>
            </a:lvl1pPr>
          </a:lstStyle>
          <a:p>
            <a:r>
              <a:t>Magnetic Axis</a:t>
            </a:r>
          </a:p>
        </p:txBody>
      </p:sp>
      <p:sp>
        <p:nvSpPr>
          <p:cNvPr id="174" name="Title 1"/>
          <p:cNvSpPr txBox="1"/>
          <p:nvPr/>
        </p:nvSpPr>
        <p:spPr>
          <a:xfrm>
            <a:off x="6531708" y="242529"/>
            <a:ext cx="1317455"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a:defRPr b="1">
                <a:solidFill>
                  <a:srgbClr val="FFFFFF"/>
                </a:solidFill>
                <a:latin typeface="Arial"/>
                <a:ea typeface="Arial"/>
                <a:cs typeface="Arial"/>
                <a:sym typeface="Arial"/>
              </a:defRPr>
            </a:pPr>
            <a:r>
              <a:t>Rotation</a:t>
            </a:r>
          </a:p>
          <a:p>
            <a:pPr algn="ctr">
              <a:defRPr b="1">
                <a:solidFill>
                  <a:srgbClr val="FFFFFF"/>
                </a:solidFill>
                <a:latin typeface="Arial"/>
                <a:ea typeface="Arial"/>
                <a:cs typeface="Arial"/>
                <a:sym typeface="Arial"/>
              </a:defRPr>
            </a:pPr>
            <a:r>
              <a:t>Axis</a:t>
            </a:r>
          </a:p>
        </p:txBody>
      </p:sp>
      <p:sp>
        <p:nvSpPr>
          <p:cNvPr id="175" name="Title 1"/>
          <p:cNvSpPr txBox="1"/>
          <p:nvPr/>
        </p:nvSpPr>
        <p:spPr>
          <a:xfrm>
            <a:off x="5460387" y="1126424"/>
            <a:ext cx="1317455" cy="1143001"/>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a:defRPr b="1">
                <a:solidFill>
                  <a:srgbClr val="FFFFFF"/>
                </a:solidFill>
                <a:latin typeface="Arial"/>
                <a:ea typeface="Arial"/>
                <a:cs typeface="Arial"/>
                <a:sym typeface="Arial"/>
              </a:defRPr>
            </a:pPr>
            <a:r>
              <a:t>Closed</a:t>
            </a:r>
          </a:p>
          <a:p>
            <a:pPr algn="ctr">
              <a:defRPr b="1">
                <a:solidFill>
                  <a:srgbClr val="FFFFFF"/>
                </a:solidFill>
                <a:latin typeface="Arial"/>
                <a:ea typeface="Arial"/>
                <a:cs typeface="Arial"/>
                <a:sym typeface="Arial"/>
              </a:defRPr>
            </a:pPr>
            <a:r>
              <a:t>field lines </a:t>
            </a:r>
          </a:p>
        </p:txBody>
      </p:sp>
      <p:sp>
        <p:nvSpPr>
          <p:cNvPr id="177" name="Content Placeholder 2"/>
          <p:cNvSpPr txBox="1">
            <a:spLocks noGrp="1"/>
          </p:cNvSpPr>
          <p:nvPr>
            <p:ph type="body" sz="quarter" idx="1"/>
          </p:nvPr>
        </p:nvSpPr>
        <p:spPr>
          <a:xfrm>
            <a:off x="1981200" y="2229419"/>
            <a:ext cx="2836020" cy="3654897"/>
          </a:xfrm>
          <a:prstGeom prst="rect">
            <a:avLst/>
          </a:prstGeom>
          <a:effectLst/>
        </p:spPr>
        <p:txBody>
          <a:bodyPr/>
          <a:lstStyle/>
          <a:p>
            <a:pPr>
              <a:defRPr sz="2400" b="1">
                <a:solidFill>
                  <a:srgbClr val="FFFFFF"/>
                </a:solidFill>
              </a:defRPr>
            </a:pPr>
            <a:r>
              <a:rPr dirty="0">
                <a:effectLst>
                  <a:outerShdw blurRad="50800" dist="38100" dir="2700000" algn="tl" rotWithShape="0">
                    <a:prstClr val="black">
                      <a:alpha val="40000"/>
                    </a:prstClr>
                  </a:outerShdw>
                </a:effectLst>
              </a:rPr>
              <a:t>Stellar remnant</a:t>
            </a:r>
          </a:p>
          <a:p>
            <a:pPr>
              <a:defRPr sz="2400" b="1">
                <a:solidFill>
                  <a:srgbClr val="FFFFFF"/>
                </a:solidFill>
              </a:defRPr>
            </a:pPr>
            <a:r>
              <a:rPr dirty="0">
                <a:effectLst>
                  <a:outerShdw blurRad="50800" dist="38100" dir="2700000" algn="tl" rotWithShape="0">
                    <a:prstClr val="black">
                      <a:alpha val="40000"/>
                    </a:prstClr>
                  </a:outerShdw>
                </a:effectLst>
              </a:rPr>
              <a:t>Very dense</a:t>
            </a:r>
          </a:p>
          <a:p>
            <a:pPr>
              <a:defRPr sz="2400" b="1">
                <a:solidFill>
                  <a:srgbClr val="FFFFFF"/>
                </a:solidFill>
              </a:defRPr>
            </a:pPr>
            <a:r>
              <a:rPr dirty="0">
                <a:effectLst>
                  <a:outerShdw blurRad="50800" dist="38100" dir="2700000" algn="tl" rotWithShape="0">
                    <a:prstClr val="black">
                      <a:alpha val="40000"/>
                    </a:prstClr>
                  </a:outerShdw>
                </a:effectLst>
              </a:rPr>
              <a:t>~20 km diameter</a:t>
            </a:r>
          </a:p>
          <a:p>
            <a:pPr>
              <a:defRPr sz="2400" b="1">
                <a:solidFill>
                  <a:srgbClr val="FFFFFF"/>
                </a:solidFill>
              </a:defRPr>
            </a:pPr>
            <a:r>
              <a:rPr dirty="0">
                <a:effectLst>
                  <a:outerShdw blurRad="50800" dist="38100" dir="2700000" algn="tl" rotWithShape="0">
                    <a:prstClr val="black">
                      <a:alpha val="40000"/>
                    </a:prstClr>
                  </a:outerShdw>
                </a:effectLst>
              </a:rPr>
              <a:t>Produce radio emission</a:t>
            </a:r>
          </a:p>
          <a:p>
            <a:pPr>
              <a:defRPr sz="2400" b="1">
                <a:solidFill>
                  <a:srgbClr val="FFFFFF"/>
                </a:solidFill>
              </a:defRPr>
            </a:pPr>
            <a:r>
              <a:rPr dirty="0">
                <a:effectLst>
                  <a:outerShdw blurRad="50800" dist="38100" dir="2700000" algn="tl" rotWithShape="0">
                    <a:prstClr val="black">
                      <a:alpha val="40000"/>
                    </a:prstClr>
                  </a:outerShdw>
                </a:effectLst>
              </a:rPr>
              <a:t>Very useful for science   </a:t>
            </a:r>
          </a:p>
        </p:txBody>
      </p:sp>
      <p:pic>
        <p:nvPicPr>
          <p:cNvPr id="15" name="Picture 14">
            <a:extLst>
              <a:ext uri="{FF2B5EF4-FFF2-40B4-BE49-F238E27FC236}">
                <a16:creationId xmlns:a16="http://schemas.microsoft.com/office/drawing/2014/main" id="{A69FA6A8-EFBD-482E-A264-7FA0DF51BBE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16" name="CustomShape 2">
            <a:extLst>
              <a:ext uri="{FF2B5EF4-FFF2-40B4-BE49-F238E27FC236}">
                <a16:creationId xmlns:a16="http://schemas.microsoft.com/office/drawing/2014/main" id="{5919BDEC-B7C9-E944-9EFD-6D1FA257BB1A}"/>
              </a:ext>
            </a:extLst>
          </p:cNvPr>
          <p:cNvSpPr/>
          <p:nvPr/>
        </p:nvSpPr>
        <p:spPr>
          <a:xfrm>
            <a:off x="1199083" y="1081547"/>
            <a:ext cx="3046857"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Radio Pulsars</a:t>
            </a:r>
            <a:endParaRPr lang="en-US"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7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7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75"/>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7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71"/>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77">
                                            <p:bg/>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17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7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77">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177">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1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advAuto="0"/>
      <p:bldP spid="170" grpId="0" animBg="1" advAuto="0"/>
      <p:bldP spid="171" grpId="0" animBg="1" advAuto="0"/>
      <p:bldP spid="172" grpId="0" animBg="1" advAuto="0"/>
      <p:bldP spid="173" grpId="0" animBg="1" advAuto="0"/>
      <p:bldP spid="174" grpId="0" animBg="1" advAuto="0"/>
      <p:bldP spid="175" grpId="0" animBg="1" advAuto="0"/>
      <p:bldP spid="177" grpId="0"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Crab_Nebula.jpeg" descr="Crab_Nebula.jpeg"/>
          <p:cNvPicPr>
            <a:picLocks noChangeAspect="1"/>
          </p:cNvPicPr>
          <p:nvPr/>
        </p:nvPicPr>
        <p:blipFill rotWithShape="1">
          <a:blip r:embed="rId5"/>
          <a:srcRect l="1191" t="12656" r="926" b="12656"/>
          <a:stretch/>
        </p:blipFill>
        <p:spPr>
          <a:xfrm>
            <a:off x="0" y="0"/>
            <a:ext cx="12192000" cy="6857999"/>
          </a:xfrm>
          <a:prstGeom prst="rect">
            <a:avLst/>
          </a:prstGeom>
          <a:ln w="12700">
            <a:miter lim="400000"/>
          </a:ln>
        </p:spPr>
      </p:pic>
      <p:sp>
        <p:nvSpPr>
          <p:cNvPr id="350" name="Credit: John Rowe Animations"/>
          <p:cNvSpPr/>
          <p:nvPr/>
        </p:nvSpPr>
        <p:spPr>
          <a:xfrm>
            <a:off x="3881795" y="5345222"/>
            <a:ext cx="4428408" cy="406401"/>
          </a:xfrm>
          <a:prstGeom prst="rect">
            <a:avLst/>
          </a:prstGeom>
          <a:ln w="12700">
            <a:miter lim="400000"/>
          </a:ln>
          <a:effectLst>
            <a:outerShdw blurRad="38100" dist="23000"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584200">
              <a:defRPr sz="1200">
                <a:solidFill>
                  <a:srgbClr val="FFFFFF"/>
                </a:solidFill>
                <a:latin typeface="Arial"/>
                <a:ea typeface="Arial"/>
                <a:cs typeface="Arial"/>
                <a:sym typeface="Arial"/>
              </a:defRPr>
            </a:lvl1pPr>
          </a:lstStyle>
          <a:p>
            <a:r>
              <a:rPr dirty="0"/>
              <a:t>Credit: John Rowe Animations</a:t>
            </a:r>
          </a:p>
        </p:txBody>
      </p:sp>
      <p:pic>
        <p:nvPicPr>
          <p:cNvPr id="351" name="trim.eOsgeg.MOV" descr="trim.eOsgeg.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3924299" y="1957927"/>
            <a:ext cx="4343401" cy="3251201"/>
          </a:xfrm>
          <a:prstGeom prst="rect">
            <a:avLst/>
          </a:prstGeom>
          <a:effectLst>
            <a:outerShdw blurRad="38100" dist="23000" dir="5400000" rotWithShape="0">
              <a:srgbClr val="000000"/>
            </a:outerShdw>
          </a:effectLst>
        </p:spPr>
      </p:pic>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7" name="CustomShape 2">
            <a:extLst>
              <a:ext uri="{FF2B5EF4-FFF2-40B4-BE49-F238E27FC236}">
                <a16:creationId xmlns:a16="http://schemas.microsoft.com/office/drawing/2014/main" id="{6CA771DB-EAD3-4221-8011-52259705CF4E}"/>
              </a:ext>
            </a:extLst>
          </p:cNvPr>
          <p:cNvSpPr/>
          <p:nvPr/>
        </p:nvSpPr>
        <p:spPr>
          <a:xfrm>
            <a:off x="3219600"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Pulsar Birth</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2599172897"/>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7277" fill="hold"/>
                                        <p:tgtEl>
                                          <p:spTgt spid="351"/>
                                        </p:tgtEl>
                                      </p:cBhvr>
                                    </p:cmd>
                                  </p:childTnLst>
                                </p:cTn>
                              </p:par>
                              <p:par>
                                <p:cTn id="10" presetID="1" presetClass="entr" presetSubtype="0" fill="hold" grpId="0" nodeType="withEffect">
                                  <p:stCondLst>
                                    <p:cond delay="0"/>
                                  </p:stCondLst>
                                  <p:iterate>
                                    <p:tmAbs val="0"/>
                                  </p:iterate>
                                  <p:childTnLst>
                                    <p:set>
                                      <p:cBhvr>
                                        <p:cTn id="11"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351"/>
                </p:tgtEl>
              </p:cMediaNode>
            </p:video>
          </p:childTnLst>
        </p:cTn>
      </p:par>
    </p:tnLst>
    <p:bldLst>
      <p:bldP spid="350" grpId="0" animBg="1" advAuto="0"/>
      <p:bldP spid="351"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rab_pulsar.jpg" descr="crab_pulsar.jpg">
            <a:extLst>
              <a:ext uri="{FF2B5EF4-FFF2-40B4-BE49-F238E27FC236}">
                <a16:creationId xmlns:a16="http://schemas.microsoft.com/office/drawing/2014/main" id="{75A25D50-C8CC-4639-B862-E207304C8999}"/>
              </a:ext>
            </a:extLst>
          </p:cNvPr>
          <p:cNvPicPr>
            <a:picLocks noChangeAspect="1"/>
          </p:cNvPicPr>
          <p:nvPr/>
        </p:nvPicPr>
        <p:blipFill>
          <a:blip r:embed="rId3"/>
          <a:srcRect r="13577"/>
          <a:stretch>
            <a:fillRect/>
          </a:stretch>
        </p:blipFill>
        <p:spPr>
          <a:xfrm>
            <a:off x="-107092" y="-68674"/>
            <a:ext cx="12406184" cy="6926674"/>
          </a:xfrm>
          <a:prstGeom prst="rect">
            <a:avLst/>
          </a:prstGeom>
          <a:ln w="12700">
            <a:miter lim="400000"/>
          </a:ln>
        </p:spPr>
      </p:pic>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pic>
        <p:nvPicPr>
          <p:cNvPr id="16" name="Picture 15">
            <a:extLst>
              <a:ext uri="{FF2B5EF4-FFF2-40B4-BE49-F238E27FC236}">
                <a16:creationId xmlns:a16="http://schemas.microsoft.com/office/drawing/2014/main" id="{68E8241D-882E-4BDD-B7B8-C0FCFDCC8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5532" y="2096508"/>
            <a:ext cx="7451857" cy="4262464"/>
          </a:xfrm>
          <a:prstGeom prst="rect">
            <a:avLst/>
          </a:prstGeom>
        </p:spPr>
      </p:pic>
      <p:sp>
        <p:nvSpPr>
          <p:cNvPr id="17" name="TextBox 16">
            <a:extLst>
              <a:ext uri="{FF2B5EF4-FFF2-40B4-BE49-F238E27FC236}">
                <a16:creationId xmlns:a16="http://schemas.microsoft.com/office/drawing/2014/main" id="{CA22C369-A830-43FE-ADA3-957CCDDA5CE5}"/>
              </a:ext>
            </a:extLst>
          </p:cNvPr>
          <p:cNvSpPr txBox="1"/>
          <p:nvPr/>
        </p:nvSpPr>
        <p:spPr>
          <a:xfrm>
            <a:off x="2859042" y="1657397"/>
            <a:ext cx="1410899" cy="369332"/>
          </a:xfrm>
          <a:prstGeom prst="rect">
            <a:avLst/>
          </a:prstGeom>
          <a:noFill/>
        </p:spPr>
        <p:txBody>
          <a:bodyPr wrap="none" rtlCol="0">
            <a:spAutoFit/>
          </a:bodyPr>
          <a:lstStyle/>
          <a:p>
            <a:r>
              <a:rPr lang="en-GB" dirty="0">
                <a:solidFill>
                  <a:schemeClr val="bg1"/>
                </a:solidFill>
                <a:effectLst>
                  <a:outerShdw blurRad="50800" dist="38100" dir="2700000" algn="tl" rotWithShape="0">
                    <a:prstClr val="black">
                      <a:alpha val="40000"/>
                    </a:prstClr>
                  </a:outerShdw>
                </a:effectLst>
              </a:rPr>
              <a:t>Rotation Axis</a:t>
            </a:r>
          </a:p>
        </p:txBody>
      </p:sp>
      <p:sp>
        <p:nvSpPr>
          <p:cNvPr id="21" name="TextBox 20">
            <a:extLst>
              <a:ext uri="{FF2B5EF4-FFF2-40B4-BE49-F238E27FC236}">
                <a16:creationId xmlns:a16="http://schemas.microsoft.com/office/drawing/2014/main" id="{A0A2650C-FA56-4E2C-8E0F-F08820C6A9F2}"/>
              </a:ext>
            </a:extLst>
          </p:cNvPr>
          <p:cNvSpPr txBox="1"/>
          <p:nvPr/>
        </p:nvSpPr>
        <p:spPr>
          <a:xfrm>
            <a:off x="1793942" y="2623130"/>
            <a:ext cx="1065100" cy="646331"/>
          </a:xfrm>
          <a:prstGeom prst="rect">
            <a:avLst/>
          </a:prstGeom>
          <a:noFill/>
        </p:spPr>
        <p:txBody>
          <a:bodyPr wrap="none" rtlCol="0">
            <a:spAutoFit/>
          </a:bodyPr>
          <a:lstStyle/>
          <a:p>
            <a:pPr algn="ctr"/>
            <a:r>
              <a:rPr lang="en-GB" dirty="0">
                <a:solidFill>
                  <a:schemeClr val="bg1"/>
                </a:solidFill>
                <a:effectLst>
                  <a:outerShdw blurRad="50800" dist="38100" dir="2700000" algn="tl" rotWithShape="0">
                    <a:prstClr val="black">
                      <a:alpha val="40000"/>
                    </a:prstClr>
                  </a:outerShdw>
                </a:effectLst>
              </a:rPr>
              <a:t>Magnetic</a:t>
            </a:r>
          </a:p>
          <a:p>
            <a:pPr algn="ctr"/>
            <a:r>
              <a:rPr lang="en-GB" dirty="0">
                <a:solidFill>
                  <a:schemeClr val="bg1"/>
                </a:solidFill>
                <a:effectLst>
                  <a:outerShdw blurRad="50800" dist="38100" dir="2700000" algn="tl" rotWithShape="0">
                    <a:prstClr val="black">
                      <a:alpha val="40000"/>
                    </a:prstClr>
                  </a:outerShdw>
                </a:effectLst>
              </a:rPr>
              <a:t>Axis</a:t>
            </a:r>
          </a:p>
        </p:txBody>
      </p:sp>
      <p:sp>
        <p:nvSpPr>
          <p:cNvPr id="22" name="TextBox 21">
            <a:extLst>
              <a:ext uri="{FF2B5EF4-FFF2-40B4-BE49-F238E27FC236}">
                <a16:creationId xmlns:a16="http://schemas.microsoft.com/office/drawing/2014/main" id="{D5582D3F-2E7B-4FC2-9D91-A05357B025C6}"/>
              </a:ext>
            </a:extLst>
          </p:cNvPr>
          <p:cNvSpPr txBox="1"/>
          <p:nvPr/>
        </p:nvSpPr>
        <p:spPr>
          <a:xfrm>
            <a:off x="1862775" y="4981968"/>
            <a:ext cx="1129925" cy="923330"/>
          </a:xfrm>
          <a:prstGeom prst="rect">
            <a:avLst/>
          </a:prstGeom>
          <a:noFill/>
        </p:spPr>
        <p:txBody>
          <a:bodyPr wrap="none" rtlCol="0">
            <a:spAutoFit/>
          </a:bodyPr>
          <a:lstStyle/>
          <a:p>
            <a:pPr algn="ctr"/>
            <a:r>
              <a:rPr lang="en-GB" dirty="0">
                <a:solidFill>
                  <a:schemeClr val="bg1"/>
                </a:solidFill>
                <a:effectLst>
                  <a:outerShdw blurRad="50800" dist="38100" dir="2700000" algn="tl" rotWithShape="0">
                    <a:prstClr val="black">
                      <a:alpha val="40000"/>
                    </a:prstClr>
                  </a:outerShdw>
                </a:effectLst>
              </a:rPr>
              <a:t>Sweep of</a:t>
            </a:r>
          </a:p>
          <a:p>
            <a:pPr algn="ctr"/>
            <a:r>
              <a:rPr lang="en-GB" dirty="0">
                <a:solidFill>
                  <a:schemeClr val="bg1"/>
                </a:solidFill>
                <a:effectLst>
                  <a:outerShdw blurRad="50800" dist="38100" dir="2700000" algn="tl" rotWithShape="0">
                    <a:prstClr val="black">
                      <a:alpha val="40000"/>
                    </a:prstClr>
                  </a:outerShdw>
                </a:effectLst>
              </a:rPr>
              <a:t>Radiation </a:t>
            </a:r>
          </a:p>
          <a:p>
            <a:pPr algn="ctr"/>
            <a:r>
              <a:rPr lang="en-GB" dirty="0">
                <a:solidFill>
                  <a:schemeClr val="bg1"/>
                </a:solidFill>
                <a:effectLst>
                  <a:outerShdw blurRad="50800" dist="38100" dir="2700000" algn="tl" rotWithShape="0">
                    <a:prstClr val="black">
                      <a:alpha val="40000"/>
                    </a:prstClr>
                  </a:outerShdw>
                </a:effectLst>
              </a:rPr>
              <a:t>beam</a:t>
            </a:r>
          </a:p>
        </p:txBody>
      </p:sp>
      <p:sp>
        <p:nvSpPr>
          <p:cNvPr id="23" name="TextBox 22">
            <a:extLst>
              <a:ext uri="{FF2B5EF4-FFF2-40B4-BE49-F238E27FC236}">
                <a16:creationId xmlns:a16="http://schemas.microsoft.com/office/drawing/2014/main" id="{F6B89AF9-09DE-49E9-B97B-E8A1A232C1E9}"/>
              </a:ext>
            </a:extLst>
          </p:cNvPr>
          <p:cNvSpPr txBox="1"/>
          <p:nvPr/>
        </p:nvSpPr>
        <p:spPr>
          <a:xfrm>
            <a:off x="7256032" y="5230273"/>
            <a:ext cx="1867370" cy="646331"/>
          </a:xfrm>
          <a:prstGeom prst="rect">
            <a:avLst/>
          </a:prstGeom>
          <a:noFill/>
        </p:spPr>
        <p:txBody>
          <a:bodyPr wrap="none" rtlCol="0">
            <a:spAutoFit/>
          </a:bodyPr>
          <a:lstStyle/>
          <a:p>
            <a:pPr algn="ctr"/>
            <a:r>
              <a:rPr lang="en-GB" dirty="0">
                <a:solidFill>
                  <a:schemeClr val="bg1"/>
                </a:solidFill>
                <a:effectLst>
                  <a:outerShdw blurRad="50800" dist="38100" dir="2700000" algn="tl" rotWithShape="0">
                    <a:prstClr val="black">
                      <a:alpha val="40000"/>
                    </a:prstClr>
                  </a:outerShdw>
                </a:effectLst>
              </a:rPr>
              <a:t>Periodic signal</a:t>
            </a:r>
          </a:p>
          <a:p>
            <a:pPr algn="ctr"/>
            <a:r>
              <a:rPr lang="en-GB" dirty="0">
                <a:solidFill>
                  <a:schemeClr val="bg1"/>
                </a:solidFill>
                <a:effectLst>
                  <a:outerShdw blurRad="50800" dist="38100" dir="2700000" algn="tl" rotWithShape="0">
                    <a:prstClr val="black">
                      <a:alpha val="40000"/>
                    </a:prstClr>
                  </a:outerShdw>
                </a:effectLst>
              </a:rPr>
              <a:t>detected on Earth</a:t>
            </a:r>
          </a:p>
        </p:txBody>
      </p:sp>
      <p:sp>
        <p:nvSpPr>
          <p:cNvPr id="24" name="CustomShape 2">
            <a:extLst>
              <a:ext uri="{FF2B5EF4-FFF2-40B4-BE49-F238E27FC236}">
                <a16:creationId xmlns:a16="http://schemas.microsoft.com/office/drawing/2014/main" id="{3E284034-C0EF-4833-83C2-D09A7E4AEC9F}"/>
              </a:ext>
            </a:extLst>
          </p:cNvPr>
          <p:cNvSpPr/>
          <p:nvPr/>
        </p:nvSpPr>
        <p:spPr>
          <a:xfrm>
            <a:off x="3219600" y="210126"/>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Pulsar Signals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1258028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rab_pulsar.jpg" descr="crab_pulsar.jpg">
            <a:extLst>
              <a:ext uri="{FF2B5EF4-FFF2-40B4-BE49-F238E27FC236}">
                <a16:creationId xmlns:a16="http://schemas.microsoft.com/office/drawing/2014/main" id="{75A25D50-C8CC-4639-B862-E207304C8999}"/>
              </a:ext>
            </a:extLst>
          </p:cNvPr>
          <p:cNvPicPr>
            <a:picLocks noChangeAspect="1"/>
          </p:cNvPicPr>
          <p:nvPr/>
        </p:nvPicPr>
        <p:blipFill>
          <a:blip r:embed="rId3"/>
          <a:srcRect r="13577"/>
          <a:stretch>
            <a:fillRect/>
          </a:stretch>
        </p:blipFill>
        <p:spPr>
          <a:xfrm>
            <a:off x="-107092" y="-68674"/>
            <a:ext cx="12406184" cy="6926674"/>
          </a:xfrm>
          <a:prstGeom prst="rect">
            <a:avLst/>
          </a:prstGeom>
          <a:ln w="12700">
            <a:miter lim="400000"/>
          </a:ln>
        </p:spPr>
      </p:pic>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pic>
        <p:nvPicPr>
          <p:cNvPr id="14" name="Picture 13">
            <a:extLst>
              <a:ext uri="{FF2B5EF4-FFF2-40B4-BE49-F238E27FC236}">
                <a16:creationId xmlns:a16="http://schemas.microsoft.com/office/drawing/2014/main" id="{D44DB444-AE88-4EB8-ADDF-DA1353E35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5628" y="2816969"/>
            <a:ext cx="6640744" cy="1936590"/>
          </a:xfrm>
          <a:prstGeom prst="rect">
            <a:avLst/>
          </a:prstGeom>
        </p:spPr>
      </p:pic>
      <p:sp>
        <p:nvSpPr>
          <p:cNvPr id="23" name="TextBox 22">
            <a:extLst>
              <a:ext uri="{FF2B5EF4-FFF2-40B4-BE49-F238E27FC236}">
                <a16:creationId xmlns:a16="http://schemas.microsoft.com/office/drawing/2014/main" id="{F6B89AF9-09DE-49E9-B97B-E8A1A232C1E9}"/>
              </a:ext>
            </a:extLst>
          </p:cNvPr>
          <p:cNvSpPr txBox="1"/>
          <p:nvPr/>
        </p:nvSpPr>
        <p:spPr>
          <a:xfrm>
            <a:off x="4944467" y="5136966"/>
            <a:ext cx="2303067" cy="369332"/>
          </a:xfrm>
          <a:prstGeom prst="rect">
            <a:avLst/>
          </a:prstGeom>
          <a:noFill/>
        </p:spPr>
        <p:txBody>
          <a:bodyPr wrap="none" rtlCol="0">
            <a:spAutoFit/>
          </a:bodyPr>
          <a:lstStyle/>
          <a:p>
            <a:pPr algn="ctr"/>
            <a:r>
              <a:rPr lang="en-GB" dirty="0">
                <a:solidFill>
                  <a:schemeClr val="bg1"/>
                </a:solidFill>
                <a:effectLst>
                  <a:outerShdw blurRad="50800" dist="38100" dir="2700000" algn="tl" rotWithShape="0">
                    <a:prstClr val="black">
                      <a:alpha val="40000"/>
                    </a:prstClr>
                  </a:outerShdw>
                </a:effectLst>
              </a:rPr>
              <a:t>Complex Pulse Profiles</a:t>
            </a:r>
          </a:p>
        </p:txBody>
      </p:sp>
      <p:sp>
        <p:nvSpPr>
          <p:cNvPr id="13" name="CustomShape 2">
            <a:extLst>
              <a:ext uri="{FF2B5EF4-FFF2-40B4-BE49-F238E27FC236}">
                <a16:creationId xmlns:a16="http://schemas.microsoft.com/office/drawing/2014/main" id="{A1ECCB04-8E13-4B95-AF7B-7F786FDB817B}"/>
              </a:ext>
            </a:extLst>
          </p:cNvPr>
          <p:cNvSpPr/>
          <p:nvPr/>
        </p:nvSpPr>
        <p:spPr>
          <a:xfrm>
            <a:off x="3219600" y="215018"/>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Pulse Profiles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256200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Parkes.jpeg" descr="Parkes.jpeg"/>
          <p:cNvPicPr>
            <a:picLocks noChangeAspect="1"/>
          </p:cNvPicPr>
          <p:nvPr/>
        </p:nvPicPr>
        <p:blipFill>
          <a:blip r:embed="rId3"/>
          <a:stretch>
            <a:fillRect/>
          </a:stretch>
        </p:blipFill>
        <p:spPr>
          <a:xfrm>
            <a:off x="0" y="3761"/>
            <a:ext cx="12191999" cy="6858001"/>
          </a:xfrm>
          <a:prstGeom prst="rect">
            <a:avLst/>
          </a:prstGeom>
          <a:ln w="12700">
            <a:miter lim="400000"/>
          </a:ln>
        </p:spPr>
      </p:pic>
      <p:pic>
        <p:nvPicPr>
          <p:cNvPr id="401" name="Arecibo_128x128.png" descr="Arecibo_128x128.png"/>
          <p:cNvPicPr>
            <a:picLocks/>
          </p:cNvPicPr>
          <p:nvPr/>
        </p:nvPicPr>
        <p:blipFill>
          <a:blip r:embed="rId4"/>
          <a:stretch>
            <a:fillRect/>
          </a:stretch>
        </p:blipFill>
        <p:spPr>
          <a:xfrm>
            <a:off x="-3013" y="4365784"/>
            <a:ext cx="1771977" cy="1848177"/>
          </a:xfrm>
          <a:prstGeom prst="rect">
            <a:avLst/>
          </a:prstGeom>
          <a:effectLst/>
        </p:spPr>
      </p:pic>
      <p:pic>
        <p:nvPicPr>
          <p:cNvPr id="402" name="Molonglo_128x128.png" descr="Molonglo_128x128.png"/>
          <p:cNvPicPr>
            <a:picLocks/>
          </p:cNvPicPr>
          <p:nvPr/>
        </p:nvPicPr>
        <p:blipFill>
          <a:blip r:embed="rId5"/>
          <a:stretch>
            <a:fillRect/>
          </a:stretch>
        </p:blipFill>
        <p:spPr>
          <a:xfrm>
            <a:off x="10248842" y="4365784"/>
            <a:ext cx="1771977" cy="1848177"/>
          </a:xfrm>
          <a:prstGeom prst="rect">
            <a:avLst/>
          </a:prstGeom>
          <a:effectLst/>
        </p:spPr>
      </p:pic>
      <p:pic>
        <p:nvPicPr>
          <p:cNvPr id="403" name="GBT_128x128.png" descr="GBT_128x128.png"/>
          <p:cNvPicPr>
            <a:picLocks/>
          </p:cNvPicPr>
          <p:nvPr/>
        </p:nvPicPr>
        <p:blipFill>
          <a:blip r:embed="rId6"/>
          <a:stretch>
            <a:fillRect/>
          </a:stretch>
        </p:blipFill>
        <p:spPr>
          <a:xfrm>
            <a:off x="-1" y="2989921"/>
            <a:ext cx="1771977" cy="1848177"/>
          </a:xfrm>
          <a:prstGeom prst="rect">
            <a:avLst/>
          </a:prstGeom>
          <a:effectLst/>
        </p:spPr>
      </p:pic>
      <p:pic>
        <p:nvPicPr>
          <p:cNvPr id="404" name="CHIME-small.jpeg" descr="CHIME-small.jpeg"/>
          <p:cNvPicPr>
            <a:picLocks/>
          </p:cNvPicPr>
          <p:nvPr/>
        </p:nvPicPr>
        <p:blipFill>
          <a:blip r:embed="rId7"/>
          <a:stretch>
            <a:fillRect/>
          </a:stretch>
        </p:blipFill>
        <p:spPr>
          <a:xfrm>
            <a:off x="10248842" y="1486489"/>
            <a:ext cx="1771977" cy="1852689"/>
          </a:xfrm>
          <a:prstGeom prst="rect">
            <a:avLst/>
          </a:prstGeom>
          <a:effectLst/>
        </p:spPr>
      </p:pic>
      <p:pic>
        <p:nvPicPr>
          <p:cNvPr id="405" name="CSIRO_ACTA.jpeg" descr="CSIRO_ACTA.jpeg"/>
          <p:cNvPicPr>
            <a:picLocks/>
          </p:cNvPicPr>
          <p:nvPr/>
        </p:nvPicPr>
        <p:blipFill>
          <a:blip r:embed="rId8"/>
          <a:stretch>
            <a:fillRect/>
          </a:stretch>
        </p:blipFill>
        <p:spPr>
          <a:xfrm>
            <a:off x="10248842" y="2930696"/>
            <a:ext cx="1771977" cy="1843570"/>
          </a:xfrm>
          <a:prstGeom prst="rect">
            <a:avLst/>
          </a:prstGeom>
          <a:effectLst/>
        </p:spPr>
      </p:pic>
      <p:pic>
        <p:nvPicPr>
          <p:cNvPr id="406" name="CSIRO_ASKAP.jpeg" descr="CSIRO_ASKAP.jpeg"/>
          <p:cNvPicPr>
            <a:picLocks/>
          </p:cNvPicPr>
          <p:nvPr/>
        </p:nvPicPr>
        <p:blipFill>
          <a:blip r:embed="rId9"/>
          <a:stretch>
            <a:fillRect/>
          </a:stretch>
        </p:blipFill>
        <p:spPr>
          <a:xfrm>
            <a:off x="0" y="1579688"/>
            <a:ext cx="1771977" cy="1849312"/>
          </a:xfrm>
          <a:prstGeom prst="rect">
            <a:avLst/>
          </a:prstGeom>
          <a:effectLst/>
        </p:spPr>
      </p:pic>
      <p:pic>
        <p:nvPicPr>
          <p:cNvPr id="407" name="MaunaKea_Subaru.jpeg" descr="MaunaKea_Subaru.jpeg"/>
          <p:cNvPicPr>
            <a:picLocks/>
          </p:cNvPicPr>
          <p:nvPr/>
        </p:nvPicPr>
        <p:blipFill>
          <a:blip r:embed="rId10"/>
          <a:stretch>
            <a:fillRect/>
          </a:stretch>
        </p:blipFill>
        <p:spPr>
          <a:xfrm>
            <a:off x="1447623" y="4365784"/>
            <a:ext cx="1771977" cy="1848177"/>
          </a:xfrm>
          <a:prstGeom prst="rect">
            <a:avLst/>
          </a:prstGeom>
          <a:effectLst/>
        </p:spPr>
      </p:pic>
      <p:sp>
        <p:nvSpPr>
          <p:cNvPr id="409" name="Credit: Shaun Amy"/>
          <p:cNvSpPr txBox="1"/>
          <p:nvPr/>
        </p:nvSpPr>
        <p:spPr>
          <a:xfrm>
            <a:off x="9383969" y="8531"/>
            <a:ext cx="1230013" cy="276995"/>
          </a:xfrm>
          <a:prstGeom prst="rect">
            <a:avLst/>
          </a:prstGeom>
          <a:ln w="12700">
            <a:miter lim="400000"/>
          </a:ln>
          <a:effectLst>
            <a:outerShdw blurRad="38100" dist="23000"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200">
                <a:solidFill>
                  <a:srgbClr val="FFFFFF"/>
                </a:solidFill>
                <a:latin typeface="+mj-lt"/>
                <a:ea typeface="+mj-ea"/>
                <a:cs typeface="+mj-cs"/>
                <a:sym typeface="Calibri"/>
              </a:defRPr>
            </a:lvl1pPr>
          </a:lstStyle>
          <a:p>
            <a:r>
              <a:t>Credit: Shaun Amy</a:t>
            </a:r>
          </a:p>
        </p:txBody>
      </p:sp>
      <p:pic>
        <p:nvPicPr>
          <p:cNvPr id="17" name="Picture 16">
            <a:extLst>
              <a:ext uri="{FF2B5EF4-FFF2-40B4-BE49-F238E27FC236}">
                <a16:creationId xmlns:a16="http://schemas.microsoft.com/office/drawing/2014/main" id="{1B054BF7-E3D4-D747-B925-D2E3EAB51B76}"/>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0" name="CustomShape 2">
            <a:extLst>
              <a:ext uri="{FF2B5EF4-FFF2-40B4-BE49-F238E27FC236}">
                <a16:creationId xmlns:a16="http://schemas.microsoft.com/office/drawing/2014/main" id="{535EC218-EF7C-8644-ABB3-5829CBE4B845}"/>
              </a:ext>
            </a:extLst>
          </p:cNvPr>
          <p:cNvSpPr/>
          <p:nvPr/>
        </p:nvSpPr>
        <p:spPr>
          <a:xfrm>
            <a:off x="3219600" y="215018"/>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Search Tools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3762829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Wow_signal.jpg" descr="Wow_signal.jpg"/>
          <p:cNvPicPr>
            <a:picLocks noChangeAspect="1"/>
          </p:cNvPicPr>
          <p:nvPr/>
        </p:nvPicPr>
        <p:blipFill>
          <a:blip r:embed="rId3"/>
          <a:stretch>
            <a:fillRect/>
          </a:stretch>
        </p:blipFill>
        <p:spPr>
          <a:xfrm>
            <a:off x="-120770" y="-44246"/>
            <a:ext cx="13812841" cy="6946492"/>
          </a:xfrm>
          <a:prstGeom prst="rect">
            <a:avLst/>
          </a:prstGeom>
          <a:ln w="12700">
            <a:miter lim="400000"/>
          </a:ln>
        </p:spPr>
      </p:pic>
      <p:sp>
        <p:nvSpPr>
          <p:cNvPr id="419" name="Content Placeholder 2"/>
          <p:cNvSpPr txBox="1">
            <a:spLocks noGrp="1"/>
          </p:cNvSpPr>
          <p:nvPr>
            <p:ph type="body" sz="quarter" idx="1"/>
          </p:nvPr>
        </p:nvSpPr>
        <p:spPr>
          <a:xfrm>
            <a:off x="2447048" y="4175084"/>
            <a:ext cx="4338602" cy="2361675"/>
          </a:xfrm>
          <a:prstGeom prst="rect">
            <a:avLst/>
          </a:prstGeom>
          <a:effectLst>
            <a:outerShdw blurRad="38100" dist="23000" dir="5400000" rotWithShape="0">
              <a:srgbClr val="000000"/>
            </a:outerShdw>
          </a:effectLst>
        </p:spPr>
        <p:txBody>
          <a:bodyPr/>
          <a:lstStyle/>
          <a:p>
            <a:pPr marL="299557" indent="-299557" defTabSz="798819">
              <a:spcBef>
                <a:spcPts val="500"/>
              </a:spcBef>
              <a:defRPr sz="1919" b="1">
                <a:solidFill>
                  <a:srgbClr val="FFFFFF"/>
                </a:solidFill>
                <a:effectLst>
                  <a:outerShdw blurRad="48768" dist="36576" dir="5400000" rotWithShape="0">
                    <a:srgbClr val="000000">
                      <a:alpha val="40000"/>
                    </a:srgbClr>
                  </a:outerShdw>
                </a:effectLst>
              </a:defRPr>
            </a:pPr>
            <a:r>
              <a:rPr dirty="0"/>
              <a:t>Pulsar Timing</a:t>
            </a:r>
          </a:p>
          <a:p>
            <a:pPr marL="299557" indent="-299557" defTabSz="798819">
              <a:spcBef>
                <a:spcPts val="500"/>
              </a:spcBef>
              <a:defRPr sz="1919" b="1">
                <a:solidFill>
                  <a:srgbClr val="FFFFFF"/>
                </a:solidFill>
                <a:effectLst>
                  <a:outerShdw blurRad="48768" dist="36576" dir="5400000" rotWithShape="0">
                    <a:srgbClr val="000000">
                      <a:alpha val="40000"/>
                    </a:srgbClr>
                  </a:outerShdw>
                </a:effectLst>
              </a:defRPr>
            </a:pPr>
            <a:r>
              <a:rPr dirty="0"/>
              <a:t>SETI Searches</a:t>
            </a:r>
          </a:p>
          <a:p>
            <a:pPr marL="299557" indent="-299557" defTabSz="798819">
              <a:spcBef>
                <a:spcPts val="500"/>
              </a:spcBef>
              <a:defRPr sz="1919" b="1">
                <a:solidFill>
                  <a:srgbClr val="FFFFFF"/>
                </a:solidFill>
                <a:effectLst>
                  <a:outerShdw blurRad="48768" dist="36576" dir="5400000" rotWithShape="0">
                    <a:srgbClr val="000000">
                      <a:alpha val="40000"/>
                    </a:srgbClr>
                  </a:outerShdw>
                </a:effectLst>
              </a:defRPr>
            </a:pPr>
            <a:r>
              <a:rPr dirty="0"/>
              <a:t>Studies of Cosmic Magnetism</a:t>
            </a:r>
          </a:p>
          <a:p>
            <a:pPr marL="299557" indent="-299557" defTabSz="798819">
              <a:spcBef>
                <a:spcPts val="500"/>
              </a:spcBef>
              <a:defRPr sz="1919" b="1">
                <a:solidFill>
                  <a:srgbClr val="FFFFFF"/>
                </a:solidFill>
                <a:effectLst>
                  <a:outerShdw blurRad="48768" dist="36576" dir="5400000" rotWithShape="0">
                    <a:srgbClr val="000000">
                      <a:alpha val="40000"/>
                    </a:srgbClr>
                  </a:outerShdw>
                </a:effectLst>
              </a:defRPr>
            </a:pPr>
            <a:r>
              <a:rPr dirty="0"/>
              <a:t>Studies of stellar evolution</a:t>
            </a:r>
          </a:p>
          <a:p>
            <a:pPr marL="299557" indent="-299557" defTabSz="798819">
              <a:spcBef>
                <a:spcPts val="500"/>
              </a:spcBef>
              <a:defRPr sz="1919" b="1">
                <a:solidFill>
                  <a:srgbClr val="FFFFFF"/>
                </a:solidFill>
                <a:effectLst>
                  <a:outerShdw blurRad="48768" dist="36576" dir="5400000" rotWithShape="0">
                    <a:srgbClr val="000000">
                      <a:alpha val="40000"/>
                    </a:srgbClr>
                  </a:outerShdw>
                </a:effectLst>
              </a:defRPr>
            </a:pPr>
            <a:r>
              <a:rPr dirty="0"/>
              <a:t>Probing the Interstellar Medium</a:t>
            </a:r>
          </a:p>
          <a:p>
            <a:pPr marL="299557" indent="-299557" defTabSz="798819">
              <a:spcBef>
                <a:spcPts val="500"/>
              </a:spcBef>
              <a:defRPr sz="1919" b="1">
                <a:solidFill>
                  <a:srgbClr val="FFFFFF"/>
                </a:solidFill>
                <a:effectLst>
                  <a:outerShdw blurRad="48768" dist="36576" dir="5400000" rotWithShape="0">
                    <a:srgbClr val="000000">
                      <a:alpha val="40000"/>
                    </a:srgbClr>
                  </a:outerShdw>
                </a:effectLst>
              </a:defRPr>
            </a:pPr>
            <a:r>
              <a:rPr dirty="0"/>
              <a:t>Radio Imaging</a:t>
            </a:r>
          </a:p>
          <a:p>
            <a:pPr marL="299557" indent="-299557" defTabSz="798819">
              <a:spcBef>
                <a:spcPts val="500"/>
              </a:spcBef>
              <a:defRPr sz="1919" b="1">
                <a:solidFill>
                  <a:srgbClr val="FFFFFF"/>
                </a:solidFill>
                <a:effectLst>
                  <a:outerShdw blurRad="48768" dist="36576" dir="5400000" rotWithShape="0">
                    <a:srgbClr val="000000">
                      <a:alpha val="40000"/>
                    </a:srgbClr>
                  </a:outerShdw>
                </a:effectLst>
              </a:defRPr>
            </a:pPr>
            <a:r>
              <a:rPr dirty="0"/>
              <a:t>…</a:t>
            </a:r>
          </a:p>
        </p:txBody>
      </p:sp>
      <p:sp>
        <p:nvSpPr>
          <p:cNvPr id="420" name="Credit: Big Ear Radio Observatory and North American AstroPhysical Observatory (NAAPO)."/>
          <p:cNvSpPr txBox="1"/>
          <p:nvPr/>
        </p:nvSpPr>
        <p:spPr>
          <a:xfrm>
            <a:off x="100410" y="6581005"/>
            <a:ext cx="5674242" cy="276995"/>
          </a:xfrm>
          <a:prstGeom prst="rect">
            <a:avLst/>
          </a:prstGeom>
          <a:ln w="12700">
            <a:miter lim="400000"/>
          </a:ln>
          <a:effectLst>
            <a:outerShdw blurRad="38100" dist="23000"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200">
                <a:solidFill>
                  <a:srgbClr val="FFFFFF"/>
                </a:solidFill>
                <a:latin typeface="+mj-lt"/>
                <a:ea typeface="+mj-ea"/>
                <a:cs typeface="+mj-cs"/>
                <a:sym typeface="Calibri"/>
              </a:defRPr>
            </a:lvl1pPr>
          </a:lstStyle>
          <a:p>
            <a:r>
              <a:rPr dirty="0"/>
              <a:t>Credit: Big Ear Radio Observatory and North American </a:t>
            </a:r>
            <a:r>
              <a:rPr dirty="0" err="1"/>
              <a:t>AstroPhysical</a:t>
            </a:r>
            <a:r>
              <a:rPr dirty="0"/>
              <a:t> Observatory (NAAPO).</a:t>
            </a:r>
          </a:p>
        </p:txBody>
      </p:sp>
      <p:pic>
        <p:nvPicPr>
          <p:cNvPr id="8" name="Picture 7">
            <a:extLst>
              <a:ext uri="{FF2B5EF4-FFF2-40B4-BE49-F238E27FC236}">
                <a16:creationId xmlns:a16="http://schemas.microsoft.com/office/drawing/2014/main" id="{EDAFA71B-C894-FF49-92AF-84F5C1A0AB6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11" name="CustomShape 2">
            <a:extLst>
              <a:ext uri="{FF2B5EF4-FFF2-40B4-BE49-F238E27FC236}">
                <a16:creationId xmlns:a16="http://schemas.microsoft.com/office/drawing/2014/main" id="{BDBB2600-8BF2-934B-BD17-F1EAE935FB4C}"/>
              </a:ext>
            </a:extLst>
          </p:cNvPr>
          <p:cNvSpPr/>
          <p:nvPr/>
        </p:nvSpPr>
        <p:spPr>
          <a:xfrm>
            <a:off x="3219600" y="215018"/>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Other Signals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66421418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Lovell_reduced.jpg" descr="Lovell_reduced.jpg"/>
          <p:cNvPicPr>
            <a:picLocks noChangeAspect="1"/>
          </p:cNvPicPr>
          <p:nvPr/>
        </p:nvPicPr>
        <p:blipFill rotWithShape="1">
          <a:blip r:embed="rId3"/>
          <a:srcRect b="37901"/>
          <a:stretch/>
        </p:blipFill>
        <p:spPr>
          <a:xfrm>
            <a:off x="0" y="-1"/>
            <a:ext cx="12192000" cy="6866059"/>
          </a:xfrm>
          <a:prstGeom prst="rect">
            <a:avLst/>
          </a:prstGeom>
          <a:ln w="12700">
            <a:miter lim="400000"/>
          </a:ln>
        </p:spPr>
      </p:pic>
      <p:pic>
        <p:nvPicPr>
          <p:cNvPr id="185" name="Dish_clean_big.png" descr="Dish_clean_big.png"/>
          <p:cNvPicPr>
            <a:picLocks noChangeAspect="1"/>
          </p:cNvPicPr>
          <p:nvPr/>
        </p:nvPicPr>
        <p:blipFill>
          <a:blip r:embed="rId4"/>
          <a:stretch>
            <a:fillRect/>
          </a:stretch>
        </p:blipFill>
        <p:spPr>
          <a:xfrm>
            <a:off x="4606501" y="2720375"/>
            <a:ext cx="6708352" cy="3052693"/>
          </a:xfrm>
          <a:prstGeom prst="rect">
            <a:avLst/>
          </a:prstGeom>
          <a:ln w="12700">
            <a:miter lim="400000"/>
          </a:ln>
          <a:effectLst>
            <a:outerShdw blurRad="101600" dist="25400" dir="5400000" rotWithShape="0">
              <a:srgbClr val="000000">
                <a:alpha val="75000"/>
              </a:srgbClr>
            </a:outerShdw>
          </a:effectLst>
        </p:spPr>
      </p:pic>
      <p:sp>
        <p:nvSpPr>
          <p:cNvPr id="186" name="Content Placeholder 2"/>
          <p:cNvSpPr txBox="1">
            <a:spLocks noGrp="1"/>
          </p:cNvSpPr>
          <p:nvPr>
            <p:ph type="body" sz="half" idx="1"/>
          </p:nvPr>
        </p:nvSpPr>
        <p:spPr>
          <a:xfrm>
            <a:off x="689927" y="1660634"/>
            <a:ext cx="3530452" cy="3985007"/>
          </a:xfrm>
          <a:prstGeom prst="rect">
            <a:avLst/>
          </a:prstGeom>
          <a:effectLst>
            <a:outerShdw blurRad="38100" dist="23000" dir="5400000" rotWithShape="0">
              <a:srgbClr val="000000"/>
            </a:outerShdw>
          </a:effectLst>
        </p:spPr>
        <p:txBody>
          <a:bodyPr/>
          <a:lstStyle/>
          <a:p>
            <a:pPr marL="312039" indent="-312039" defTabSz="832104">
              <a:defRPr sz="2184" b="1">
                <a:solidFill>
                  <a:srgbClr val="FFFFFF"/>
                </a:solidFill>
              </a:defRPr>
            </a:pPr>
            <a:r>
              <a:rPr dirty="0"/>
              <a:t>Analog to digital samples</a:t>
            </a:r>
          </a:p>
          <a:p>
            <a:pPr marL="312039" indent="-312039" defTabSz="832104">
              <a:defRPr sz="2184" b="1">
                <a:solidFill>
                  <a:srgbClr val="FFFFFF"/>
                </a:solidFill>
              </a:defRPr>
            </a:pPr>
            <a:r>
              <a:rPr dirty="0"/>
              <a:t>Complex search pipeline applied</a:t>
            </a:r>
          </a:p>
          <a:p>
            <a:pPr marL="312039" indent="-312039" defTabSz="832104">
              <a:defRPr sz="2184" b="1">
                <a:solidFill>
                  <a:srgbClr val="FFFFFF"/>
                </a:solidFill>
              </a:defRPr>
            </a:pPr>
            <a:r>
              <a:rPr dirty="0"/>
              <a:t>Steps:</a:t>
            </a:r>
          </a:p>
          <a:p>
            <a:pPr marL="728091" lvl="1" indent="-312039" defTabSz="832104">
              <a:defRPr sz="2184" b="1">
                <a:solidFill>
                  <a:srgbClr val="FFFFFF"/>
                </a:solidFill>
              </a:defRPr>
            </a:pPr>
            <a:r>
              <a:rPr dirty="0"/>
              <a:t>RFI mitigation</a:t>
            </a:r>
          </a:p>
          <a:p>
            <a:pPr marL="728091" lvl="1" indent="-312039" defTabSz="832104">
              <a:defRPr sz="2184" b="1">
                <a:solidFill>
                  <a:srgbClr val="FFFFFF"/>
                </a:solidFill>
              </a:defRPr>
            </a:pPr>
            <a:r>
              <a:rPr dirty="0" err="1"/>
              <a:t>Dedispersion</a:t>
            </a:r>
            <a:endParaRPr dirty="0"/>
          </a:p>
          <a:p>
            <a:pPr marL="728091" lvl="1" indent="-312039" defTabSz="832104">
              <a:defRPr sz="2184" b="1">
                <a:solidFill>
                  <a:srgbClr val="FFFFFF"/>
                </a:solidFill>
              </a:defRPr>
            </a:pPr>
            <a:r>
              <a:rPr dirty="0"/>
              <a:t>FFT</a:t>
            </a:r>
          </a:p>
          <a:p>
            <a:pPr marL="728091" lvl="1" indent="-312039" defTabSz="832104">
              <a:defRPr sz="2184" b="1">
                <a:solidFill>
                  <a:srgbClr val="FFFFFF"/>
                </a:solidFill>
              </a:defRPr>
            </a:pPr>
            <a:r>
              <a:rPr dirty="0"/>
              <a:t>Harmonic summing</a:t>
            </a:r>
          </a:p>
          <a:p>
            <a:pPr marL="728091" lvl="1" indent="-312039" defTabSz="832104">
              <a:defRPr sz="2184" b="1">
                <a:solidFill>
                  <a:srgbClr val="FFFFFF"/>
                </a:solidFill>
              </a:defRPr>
            </a:pPr>
            <a:r>
              <a:rPr dirty="0"/>
              <a:t>Detection</a:t>
            </a:r>
          </a:p>
          <a:p>
            <a:pPr marL="728091" lvl="1" indent="-312039" defTabSz="832104">
              <a:defRPr sz="2184" b="1">
                <a:solidFill>
                  <a:srgbClr val="FFFFFF"/>
                </a:solidFill>
              </a:defRPr>
            </a:pPr>
            <a:r>
              <a:rPr dirty="0"/>
              <a:t>Sifting   </a:t>
            </a:r>
          </a:p>
        </p:txBody>
      </p:sp>
      <p:pic>
        <p:nvPicPr>
          <p:cNvPr id="9" name="Picture 8">
            <a:extLst>
              <a:ext uri="{FF2B5EF4-FFF2-40B4-BE49-F238E27FC236}">
                <a16:creationId xmlns:a16="http://schemas.microsoft.com/office/drawing/2014/main" id="{CFC1331D-E988-4700-82DE-C2543EE2AEB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8" name="CustomShape 2">
            <a:extLst>
              <a:ext uri="{FF2B5EF4-FFF2-40B4-BE49-F238E27FC236}">
                <a16:creationId xmlns:a16="http://schemas.microsoft.com/office/drawing/2014/main" id="{8407A304-A6F9-4F96-BFD3-E009D673AF57}"/>
              </a:ext>
            </a:extLst>
          </p:cNvPr>
          <p:cNvSpPr/>
          <p:nvPr/>
        </p:nvSpPr>
        <p:spPr>
          <a:xfrm>
            <a:off x="3219600"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Data Capture</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516CD4-52D1-4047-B48F-C8123271F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36428"/>
          </a:xfrm>
          <a:prstGeom prst="rect">
            <a:avLst/>
          </a:prstGeom>
        </p:spPr>
      </p:pic>
      <p:sp>
        <p:nvSpPr>
          <p:cNvPr id="203" name="Content Placeholder 2"/>
          <p:cNvSpPr txBox="1">
            <a:spLocks noGrp="1"/>
          </p:cNvSpPr>
          <p:nvPr>
            <p:ph type="body" sz="half" idx="1"/>
          </p:nvPr>
        </p:nvSpPr>
        <p:spPr>
          <a:xfrm>
            <a:off x="641248" y="2491995"/>
            <a:ext cx="3685406" cy="4123658"/>
          </a:xfrm>
          <a:prstGeom prst="rect">
            <a:avLst/>
          </a:prstGeom>
          <a:effectLst>
            <a:outerShdw blurRad="38100" dist="23000" dir="5400000" rotWithShape="0">
              <a:srgbClr val="000000">
                <a:alpha val="81398"/>
              </a:srgbClr>
            </a:outerShdw>
          </a:effectLst>
        </p:spPr>
        <p:txBody>
          <a:bodyPr/>
          <a:lstStyle/>
          <a:p>
            <a:pPr marL="342899" indent="-342899">
              <a:defRPr sz="2200" b="1">
                <a:solidFill>
                  <a:srgbClr val="FFFFFF"/>
                </a:solidFill>
              </a:defRPr>
            </a:pPr>
            <a:r>
              <a:rPr dirty="0"/>
              <a:t>A candidate file</a:t>
            </a:r>
          </a:p>
          <a:p>
            <a:pPr marL="342899" indent="-342899">
              <a:defRPr sz="2200" b="1">
                <a:solidFill>
                  <a:srgbClr val="FFFFFF"/>
                </a:solidFill>
              </a:defRPr>
            </a:pPr>
            <a:r>
              <a:rPr dirty="0"/>
              <a:t>Describes a signal detection</a:t>
            </a:r>
          </a:p>
          <a:p>
            <a:pPr marL="342899" indent="-342899">
              <a:defRPr sz="2200" b="1">
                <a:solidFill>
                  <a:srgbClr val="FFFFFF"/>
                </a:solidFill>
              </a:defRPr>
            </a:pPr>
            <a:r>
              <a:rPr dirty="0"/>
              <a:t>Covers time and frequency space</a:t>
            </a:r>
          </a:p>
          <a:p>
            <a:pPr marL="342899" indent="-342899">
              <a:defRPr sz="2200" b="1">
                <a:solidFill>
                  <a:srgbClr val="FFFFFF"/>
                </a:solidFill>
              </a:defRPr>
            </a:pPr>
            <a:r>
              <a:rPr dirty="0"/>
              <a:t>At least one per detection (duplicates!)</a:t>
            </a:r>
          </a:p>
          <a:p>
            <a:pPr marL="342899" indent="-342899">
              <a:defRPr sz="2200" b="1">
                <a:solidFill>
                  <a:srgbClr val="FFFFFF"/>
                </a:solidFill>
              </a:defRPr>
            </a:pPr>
            <a:r>
              <a:rPr dirty="0"/>
              <a:t>Classification appears simple - things do get fuzzy!</a:t>
            </a:r>
          </a:p>
        </p:txBody>
      </p:sp>
      <p:pic>
        <p:nvPicPr>
          <p:cNvPr id="5" name="Picture 4">
            <a:extLst>
              <a:ext uri="{FF2B5EF4-FFF2-40B4-BE49-F238E27FC236}">
                <a16:creationId xmlns:a16="http://schemas.microsoft.com/office/drawing/2014/main" id="{B5AE4EAA-AC89-4D39-824C-2E9E079EA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931" y="555028"/>
            <a:ext cx="6834654" cy="5747944"/>
          </a:xfrm>
          <a:prstGeom prst="rect">
            <a:avLst/>
          </a:prstGeom>
        </p:spPr>
      </p:pic>
      <p:pic>
        <p:nvPicPr>
          <p:cNvPr id="15" name="Picture 14">
            <a:extLst>
              <a:ext uri="{FF2B5EF4-FFF2-40B4-BE49-F238E27FC236}">
                <a16:creationId xmlns:a16="http://schemas.microsoft.com/office/drawing/2014/main" id="{C601272B-8A0D-40CA-8690-D75D0CB4A2E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9" name="CustomShape 2">
            <a:extLst>
              <a:ext uri="{FF2B5EF4-FFF2-40B4-BE49-F238E27FC236}">
                <a16:creationId xmlns:a16="http://schemas.microsoft.com/office/drawing/2014/main" id="{DD57532C-AB77-5443-A2A9-1C948D41BC41}"/>
              </a:ext>
            </a:extLst>
          </p:cNvPr>
          <p:cNvSpPr/>
          <p:nvPr/>
        </p:nvSpPr>
        <p:spPr>
          <a:xfrm>
            <a:off x="100410" y="1375027"/>
            <a:ext cx="3878466"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Data Products</a:t>
            </a:r>
            <a:endParaRPr lang="en-US" dirty="0">
              <a:solidFill>
                <a:schemeClr val="bg1"/>
              </a:solidFill>
              <a:effectLst>
                <a:outerShdw blurRad="50800" dist="38100" dir="2700000" algn="tl" rotWithShape="0">
                  <a:prstClr val="black">
                    <a:alpha val="40000"/>
                  </a:prstClr>
                </a:outerShdw>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Looking.jpg" descr="Looking.jpg"/>
          <p:cNvPicPr>
            <a:picLocks noChangeAspect="1"/>
          </p:cNvPicPr>
          <p:nvPr/>
        </p:nvPicPr>
        <p:blipFill>
          <a:blip r:embed="rId2"/>
          <a:srcRect r="11553"/>
          <a:stretch>
            <a:fillRect/>
          </a:stretch>
        </p:blipFill>
        <p:spPr>
          <a:xfrm>
            <a:off x="0" y="-4304"/>
            <a:ext cx="12191999" cy="6866608"/>
          </a:xfrm>
          <a:prstGeom prst="rect">
            <a:avLst/>
          </a:prstGeom>
          <a:ln w="12700">
            <a:miter lim="400000"/>
          </a:ln>
        </p:spPr>
      </p:pic>
      <p:sp>
        <p:nvSpPr>
          <p:cNvPr id="210" name="Content Placeholder 2"/>
          <p:cNvSpPr txBox="1">
            <a:spLocks noGrp="1"/>
          </p:cNvSpPr>
          <p:nvPr>
            <p:ph type="body" sz="half" idx="1"/>
          </p:nvPr>
        </p:nvSpPr>
        <p:spPr>
          <a:xfrm>
            <a:off x="1801290" y="2275018"/>
            <a:ext cx="5731560" cy="4123658"/>
          </a:xfrm>
          <a:prstGeom prst="rect">
            <a:avLst/>
          </a:prstGeom>
          <a:effectLst/>
        </p:spPr>
        <p:txBody>
          <a:bodyPr/>
          <a:lstStyle/>
          <a:p>
            <a:pPr marL="342899" indent="-342899">
              <a:defRPr sz="2200" b="1">
                <a:solidFill>
                  <a:srgbClr val="FFFFFF"/>
                </a:solidFill>
              </a:defRPr>
            </a:pPr>
            <a:r>
              <a:rPr dirty="0">
                <a:effectLst>
                  <a:outerShdw blurRad="50800" dist="38100" dir="2700000" algn="tl" rotWithShape="0">
                    <a:prstClr val="black">
                      <a:alpha val="40000"/>
                    </a:prstClr>
                  </a:outerShdw>
                </a:effectLst>
              </a:rPr>
              <a:t>Clear pulse with a defined peak</a:t>
            </a:r>
            <a:r>
              <a:rPr lang="en-GB" dirty="0">
                <a:effectLst>
                  <a:outerShdw blurRad="50800" dist="38100" dir="2700000" algn="tl" rotWithShape="0">
                    <a:prstClr val="black">
                      <a:alpha val="40000"/>
                    </a:prstClr>
                  </a:outerShdw>
                </a:effectLst>
              </a:rPr>
              <a:t>.</a:t>
            </a:r>
            <a:endParaRPr dirty="0">
              <a:effectLst>
                <a:outerShdw blurRad="50800" dist="38100" dir="2700000" algn="tl" rotWithShape="0">
                  <a:prstClr val="black">
                    <a:alpha val="40000"/>
                  </a:prstClr>
                </a:outerShdw>
              </a:effectLst>
            </a:endParaRPr>
          </a:p>
          <a:p>
            <a:pPr marL="342899" indent="-342899">
              <a:defRPr sz="2200" b="1">
                <a:solidFill>
                  <a:srgbClr val="FFFFFF"/>
                </a:solidFill>
              </a:defRPr>
            </a:pPr>
            <a:r>
              <a:rPr dirty="0">
                <a:effectLst>
                  <a:outerShdw blurRad="50800" dist="38100" dir="2700000" algn="tl" rotWithShape="0">
                    <a:prstClr val="black">
                      <a:alpha val="40000"/>
                    </a:prstClr>
                  </a:outerShdw>
                </a:effectLst>
              </a:rPr>
              <a:t>Evidence that the signal persists in time, i.e. an indication of a periodic source</a:t>
            </a:r>
            <a:r>
              <a:rPr lang="en-GB" dirty="0">
                <a:effectLst>
                  <a:outerShdw blurRad="50800" dist="38100" dir="2700000" algn="tl" rotWithShape="0">
                    <a:prstClr val="black">
                      <a:alpha val="40000"/>
                    </a:prstClr>
                  </a:outerShdw>
                </a:effectLst>
              </a:rPr>
              <a:t>.</a:t>
            </a:r>
            <a:endParaRPr dirty="0">
              <a:effectLst>
                <a:outerShdw blurRad="50800" dist="38100" dir="2700000" algn="tl" rotWithShape="0">
                  <a:prstClr val="black">
                    <a:alpha val="40000"/>
                  </a:prstClr>
                </a:outerShdw>
              </a:effectLst>
            </a:endParaRPr>
          </a:p>
          <a:p>
            <a:pPr marL="342899" indent="-342899">
              <a:defRPr sz="2200" b="1">
                <a:solidFill>
                  <a:srgbClr val="FFFFFF"/>
                </a:solidFill>
              </a:defRPr>
            </a:pPr>
            <a:r>
              <a:rPr dirty="0">
                <a:effectLst>
                  <a:outerShdw blurRad="50800" dist="38100" dir="2700000" algn="tl" rotWithShape="0">
                    <a:prstClr val="black">
                      <a:alpha val="40000"/>
                    </a:prstClr>
                  </a:outerShdw>
                </a:effectLst>
              </a:rPr>
              <a:t>Evidence that the signal persists in frequency - pulsars are broadband emitters</a:t>
            </a:r>
            <a:r>
              <a:rPr lang="en-GB" dirty="0">
                <a:effectLst>
                  <a:outerShdw blurRad="50800" dist="38100" dir="2700000" algn="tl" rotWithShape="0">
                    <a:prstClr val="black">
                      <a:alpha val="40000"/>
                    </a:prstClr>
                  </a:outerShdw>
                </a:effectLst>
              </a:rPr>
              <a:t>.</a:t>
            </a:r>
            <a:endParaRPr dirty="0">
              <a:effectLst>
                <a:outerShdw blurRad="50800" dist="38100" dir="2700000" algn="tl" rotWithShape="0">
                  <a:prstClr val="black">
                    <a:alpha val="40000"/>
                  </a:prstClr>
                </a:outerShdw>
              </a:effectLst>
            </a:endParaRPr>
          </a:p>
          <a:p>
            <a:pPr marL="342899" indent="-342899">
              <a:defRPr sz="2200" b="1">
                <a:solidFill>
                  <a:srgbClr val="FFFFFF"/>
                </a:solidFill>
              </a:defRPr>
            </a:pPr>
            <a:r>
              <a:rPr dirty="0">
                <a:effectLst>
                  <a:outerShdw blurRad="50800" dist="38100" dir="2700000" algn="tl" rotWithShape="0">
                    <a:prstClr val="black">
                      <a:alpha val="40000"/>
                    </a:prstClr>
                  </a:outerShdw>
                </a:effectLst>
              </a:rPr>
              <a:t>A DM value greater than zero</a:t>
            </a:r>
            <a:r>
              <a:rPr lang="en-GB" dirty="0">
                <a:effectLst>
                  <a:outerShdw blurRad="50800" dist="38100" dir="2700000" algn="tl" rotWithShape="0">
                    <a:prstClr val="black">
                      <a:alpha val="40000"/>
                    </a:prstClr>
                  </a:outerShdw>
                </a:effectLst>
              </a:rPr>
              <a:t>.</a:t>
            </a:r>
            <a:endParaRPr dirty="0">
              <a:effectLst>
                <a:outerShdw blurRad="50800" dist="38100" dir="2700000" algn="tl" rotWithShape="0">
                  <a:prstClr val="black">
                    <a:alpha val="40000"/>
                  </a:prstClr>
                </a:outerShdw>
              </a:effectLst>
            </a:endParaRPr>
          </a:p>
          <a:p>
            <a:pPr marL="342899" indent="-342899">
              <a:defRPr sz="2200" b="1">
                <a:solidFill>
                  <a:srgbClr val="FFFFFF"/>
                </a:solidFill>
              </a:defRPr>
            </a:pPr>
            <a:r>
              <a:rPr dirty="0">
                <a:effectLst>
                  <a:outerShdw blurRad="50800" dist="38100" dir="2700000" algn="tl" rotWithShape="0">
                    <a:prstClr val="black">
                      <a:alpha val="40000"/>
                    </a:prstClr>
                  </a:outerShdw>
                </a:effectLst>
              </a:rPr>
              <a:t>Evidence of other effects, such as scintillation?</a:t>
            </a:r>
          </a:p>
        </p:txBody>
      </p:sp>
      <p:pic>
        <p:nvPicPr>
          <p:cNvPr id="8" name="Picture 7">
            <a:extLst>
              <a:ext uri="{FF2B5EF4-FFF2-40B4-BE49-F238E27FC236}">
                <a16:creationId xmlns:a16="http://schemas.microsoft.com/office/drawing/2014/main" id="{A4D90410-D84D-4E2D-894D-45237B706FD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6" name="CustomShape 2">
            <a:extLst>
              <a:ext uri="{FF2B5EF4-FFF2-40B4-BE49-F238E27FC236}">
                <a16:creationId xmlns:a16="http://schemas.microsoft.com/office/drawing/2014/main" id="{F7DA241C-1A5D-4612-A930-B48CFAC891C6}"/>
              </a:ext>
            </a:extLst>
          </p:cNvPr>
          <p:cNvSpPr/>
          <p:nvPr/>
        </p:nvSpPr>
        <p:spPr>
          <a:xfrm>
            <a:off x="3219599"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What to look for?</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needle-in-a-haystack.jpg" descr="needle-in-a-haystack.jpg"/>
          <p:cNvPicPr>
            <a:picLocks noChangeAspect="1"/>
          </p:cNvPicPr>
          <p:nvPr/>
        </p:nvPicPr>
        <p:blipFill>
          <a:blip r:embed="rId3"/>
          <a:stretch>
            <a:fillRect/>
          </a:stretch>
        </p:blipFill>
        <p:spPr>
          <a:xfrm>
            <a:off x="0" y="2287"/>
            <a:ext cx="12192000" cy="6853429"/>
          </a:xfrm>
          <a:prstGeom prst="rect">
            <a:avLst/>
          </a:prstGeom>
          <a:ln w="12700">
            <a:miter lim="400000"/>
          </a:ln>
        </p:spPr>
      </p:pic>
      <p:sp>
        <p:nvSpPr>
          <p:cNvPr id="149" name="Content Placeholder 2"/>
          <p:cNvSpPr txBox="1">
            <a:spLocks noGrp="1"/>
          </p:cNvSpPr>
          <p:nvPr>
            <p:ph type="body" sz="half" idx="1"/>
          </p:nvPr>
        </p:nvSpPr>
        <p:spPr>
          <a:xfrm>
            <a:off x="2208956" y="2647257"/>
            <a:ext cx="7774087" cy="3597965"/>
          </a:xfrm>
          <a:prstGeom prst="rect">
            <a:avLst/>
          </a:prstGeom>
          <a:effectLst>
            <a:outerShdw blurRad="38100" dist="23000" dir="5400000" rotWithShape="0">
              <a:srgbClr val="000000"/>
            </a:outerShdw>
          </a:effectLst>
        </p:spPr>
        <p:txBody>
          <a:bodyPr>
            <a:noAutofit/>
          </a:bodyPr>
          <a:lstStyle/>
          <a:p>
            <a:pPr marL="0" indent="0">
              <a:buNone/>
              <a:defRPr sz="2400" b="1">
                <a:solidFill>
                  <a:srgbClr val="FFFFFF"/>
                </a:solidFill>
              </a:defRPr>
            </a:pPr>
            <a:r>
              <a:rPr lang="en-GB" sz="2000" dirty="0"/>
              <a:t>In the next few hours we’ll learn how to apply ML to a real-world astrophysics problem. If you’ve never done machine learning before don’t worry. I’ll cover everything you need to know including:</a:t>
            </a:r>
          </a:p>
          <a:p>
            <a:pPr marL="0" indent="0">
              <a:buNone/>
              <a:defRPr sz="2400" b="1">
                <a:solidFill>
                  <a:srgbClr val="FFFFFF"/>
                </a:solidFill>
              </a:defRPr>
            </a:pPr>
            <a:endParaRPr lang="en-GB" sz="2000" dirty="0"/>
          </a:p>
          <a:p>
            <a:pPr>
              <a:defRPr sz="2400" b="1">
                <a:solidFill>
                  <a:srgbClr val="FFFFFF"/>
                </a:solidFill>
              </a:defRPr>
            </a:pPr>
            <a:r>
              <a:rPr lang="en-GB" sz="2000" dirty="0"/>
              <a:t>Machine learning basics.</a:t>
            </a:r>
            <a:endParaRPr sz="2000" dirty="0"/>
          </a:p>
          <a:p>
            <a:pPr>
              <a:defRPr sz="2400" b="1">
                <a:solidFill>
                  <a:srgbClr val="FFFFFF"/>
                </a:solidFill>
              </a:defRPr>
            </a:pPr>
            <a:r>
              <a:rPr lang="en-GB" sz="2000" dirty="0"/>
              <a:t>Python basics.</a:t>
            </a:r>
            <a:endParaRPr sz="2000" dirty="0"/>
          </a:p>
          <a:p>
            <a:pPr>
              <a:defRPr sz="2400" b="1">
                <a:solidFill>
                  <a:srgbClr val="FFFFFF"/>
                </a:solidFill>
              </a:defRPr>
            </a:pPr>
            <a:r>
              <a:rPr lang="en-GB" sz="2000" dirty="0"/>
              <a:t>The astronomy background you’ll need to understand the challenge.</a:t>
            </a:r>
          </a:p>
          <a:p>
            <a:pPr>
              <a:defRPr sz="2400" b="1">
                <a:solidFill>
                  <a:srgbClr val="FFFFFF"/>
                </a:solidFill>
              </a:defRPr>
            </a:pPr>
            <a:endParaRPr lang="en-GB" sz="2000" dirty="0"/>
          </a:p>
          <a:p>
            <a:pPr marL="0" indent="0">
              <a:buNone/>
              <a:defRPr sz="2400" b="1">
                <a:solidFill>
                  <a:srgbClr val="FFFFFF"/>
                </a:solidFill>
              </a:defRPr>
            </a:pPr>
            <a:r>
              <a:rPr lang="en-GB" sz="2000" dirty="0"/>
              <a:t>If you have questions at any point – just ask. We’ll move through things slowly. We want this masterclass to be enjoyable!</a:t>
            </a:r>
            <a:endParaRPr sz="2000" dirty="0"/>
          </a:p>
        </p:txBody>
      </p:sp>
      <p:pic>
        <p:nvPicPr>
          <p:cNvPr id="12" name="Picture 11">
            <a:extLst>
              <a:ext uri="{FF2B5EF4-FFF2-40B4-BE49-F238E27FC236}">
                <a16:creationId xmlns:a16="http://schemas.microsoft.com/office/drawing/2014/main" id="{0DD099D3-C770-41A7-BD11-3F80C75EED9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7" name="CustomShape 2">
            <a:extLst>
              <a:ext uri="{FF2B5EF4-FFF2-40B4-BE49-F238E27FC236}">
                <a16:creationId xmlns:a16="http://schemas.microsoft.com/office/drawing/2014/main" id="{038C9FB9-1247-8846-93EE-BC390480E79C}"/>
              </a:ext>
            </a:extLst>
          </p:cNvPr>
          <p:cNvSpPr/>
          <p:nvPr/>
        </p:nvSpPr>
        <p:spPr>
          <a:xfrm>
            <a:off x="2785532" y="897059"/>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Welcome</a:t>
            </a:r>
            <a:endParaRPr lang="en-US" dirty="0">
              <a:solidFill>
                <a:schemeClr val="bg1"/>
              </a:solidFill>
              <a:effectLst>
                <a:outerShdw blurRad="50800" dist="38100" dir="2700000" algn="tl" rotWithShape="0">
                  <a:prstClr val="black">
                    <a:alpha val="40000"/>
                  </a:prst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milky-way.jpg" descr="milky-way.jpg"/>
          <p:cNvPicPr>
            <a:picLocks noChangeAspect="1"/>
          </p:cNvPicPr>
          <p:nvPr/>
        </p:nvPicPr>
        <p:blipFill>
          <a:blip r:embed="rId2"/>
          <a:srcRect r="25059"/>
          <a:stretch>
            <a:fillRect/>
          </a:stretch>
        </p:blipFill>
        <p:spPr>
          <a:xfrm>
            <a:off x="0" y="464"/>
            <a:ext cx="12192000" cy="6857072"/>
          </a:xfrm>
          <a:prstGeom prst="rect">
            <a:avLst/>
          </a:prstGeom>
          <a:ln w="12700">
            <a:miter lim="400000"/>
          </a:ln>
        </p:spPr>
      </p:pic>
      <p:pic>
        <p:nvPicPr>
          <p:cNvPr id="216" name="Candidate_NoAnnot.png" descr="Candidate_NoAnnot.png"/>
          <p:cNvPicPr>
            <a:picLocks/>
          </p:cNvPicPr>
          <p:nvPr/>
        </p:nvPicPr>
        <p:blipFill>
          <a:blip r:embed="rId3"/>
          <a:stretch>
            <a:fillRect/>
          </a:stretch>
        </p:blipFill>
        <p:spPr>
          <a:xfrm>
            <a:off x="5065732" y="2253115"/>
            <a:ext cx="5451929" cy="3721703"/>
          </a:xfrm>
          <a:prstGeom prst="rect">
            <a:avLst/>
          </a:prstGeom>
          <a:effectLst>
            <a:outerShdw blurRad="38100" dist="23000" dir="5400000" rotWithShape="0">
              <a:srgbClr val="000000">
                <a:alpha val="81398"/>
              </a:srgbClr>
            </a:outerShdw>
          </a:effectLst>
        </p:spPr>
      </p:pic>
      <p:sp>
        <p:nvSpPr>
          <p:cNvPr id="217" name="Credit: HTRU Collaboration."/>
          <p:cNvSpPr txBox="1"/>
          <p:nvPr/>
        </p:nvSpPr>
        <p:spPr>
          <a:xfrm>
            <a:off x="6791031" y="6134421"/>
            <a:ext cx="2001508" cy="435184"/>
          </a:xfrm>
          <a:prstGeom prst="rect">
            <a:avLst/>
          </a:prstGeom>
          <a:ln w="12700">
            <a:miter lim="400000"/>
          </a:ln>
          <a:effectLst>
            <a:outerShdw blurRad="101600" dist="22726"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t>Credit: HTRU Collaboration.</a:t>
            </a:r>
          </a:p>
        </p:txBody>
      </p:sp>
      <p:sp>
        <p:nvSpPr>
          <p:cNvPr id="218" name="Content Placeholder 2"/>
          <p:cNvSpPr txBox="1">
            <a:spLocks noGrp="1"/>
          </p:cNvSpPr>
          <p:nvPr>
            <p:ph type="body" sz="half" idx="1"/>
          </p:nvPr>
        </p:nvSpPr>
        <p:spPr>
          <a:xfrm>
            <a:off x="1801290" y="2275018"/>
            <a:ext cx="3304568" cy="4123658"/>
          </a:xfrm>
          <a:prstGeom prst="rect">
            <a:avLst/>
          </a:prstGeom>
          <a:effectLst/>
        </p:spPr>
        <p:txBody>
          <a:bodyPr/>
          <a:lstStyle/>
          <a:p>
            <a:pPr marL="342899" indent="-342899">
              <a:defRPr sz="2200" b="1">
                <a:solidFill>
                  <a:srgbClr val="FFFFFF"/>
                </a:solidFill>
              </a:defRPr>
            </a:pPr>
            <a:r>
              <a:rPr dirty="0">
                <a:effectLst>
                  <a:outerShdw blurRad="50800" dist="38100" dir="2700000" algn="tl" rotWithShape="0">
                    <a:prstClr val="black">
                      <a:alpha val="40000"/>
                    </a:prstClr>
                  </a:outerShdw>
                </a:effectLst>
              </a:rPr>
              <a:t>Defined peak</a:t>
            </a:r>
          </a:p>
          <a:p>
            <a:pPr marL="342899" indent="-342899">
              <a:defRPr sz="2200" b="1">
                <a:solidFill>
                  <a:srgbClr val="FFFFFF"/>
                </a:solidFill>
              </a:defRPr>
            </a:pPr>
            <a:r>
              <a:rPr dirty="0">
                <a:effectLst>
                  <a:outerShdw blurRad="50800" dist="38100" dir="2700000" algn="tl" rotWithShape="0">
                    <a:prstClr val="black">
                      <a:alpha val="40000"/>
                    </a:prstClr>
                  </a:outerShdw>
                </a:effectLst>
              </a:rPr>
              <a:t>Clear DM-SNR peak</a:t>
            </a:r>
          </a:p>
          <a:p>
            <a:pPr marL="342899" indent="-342899">
              <a:defRPr sz="2200" b="1">
                <a:solidFill>
                  <a:srgbClr val="FFFFFF"/>
                </a:solidFill>
              </a:defRPr>
            </a:pPr>
            <a:r>
              <a:rPr dirty="0">
                <a:effectLst>
                  <a:outerShdw blurRad="50800" dist="38100" dir="2700000" algn="tl" rotWithShape="0">
                    <a:prstClr val="black">
                      <a:alpha val="40000"/>
                    </a:prstClr>
                  </a:outerShdw>
                </a:effectLst>
              </a:rPr>
              <a:t>Consistent in time</a:t>
            </a:r>
          </a:p>
          <a:p>
            <a:pPr marL="342899" indent="-342899">
              <a:defRPr sz="2200" b="1">
                <a:solidFill>
                  <a:srgbClr val="FFFFFF"/>
                </a:solidFill>
              </a:defRPr>
            </a:pPr>
            <a:r>
              <a:rPr dirty="0">
                <a:effectLst>
                  <a:outerShdw blurRad="50800" dist="38100" dir="2700000" algn="tl" rotWithShape="0">
                    <a:prstClr val="black">
                      <a:alpha val="40000"/>
                    </a:prstClr>
                  </a:outerShdw>
                </a:effectLst>
              </a:rPr>
              <a:t>Persistent in frequency</a:t>
            </a:r>
          </a:p>
          <a:p>
            <a:pPr marL="342899" indent="-342899">
              <a:defRPr sz="2200" b="1">
                <a:solidFill>
                  <a:srgbClr val="FFFFFF"/>
                </a:solidFill>
              </a:defRPr>
            </a:pPr>
            <a:r>
              <a:rPr dirty="0">
                <a:effectLst>
                  <a:outerShdw blurRad="50800" dist="38100" dir="2700000" algn="tl" rotWithShape="0">
                    <a:prstClr val="black">
                      <a:alpha val="40000"/>
                    </a:prstClr>
                  </a:outerShdw>
                </a:effectLst>
              </a:rPr>
              <a:t>Obvious pulsar!</a:t>
            </a:r>
          </a:p>
        </p:txBody>
      </p:sp>
      <p:pic>
        <p:nvPicPr>
          <p:cNvPr id="10" name="Picture 9">
            <a:extLst>
              <a:ext uri="{FF2B5EF4-FFF2-40B4-BE49-F238E27FC236}">
                <a16:creationId xmlns:a16="http://schemas.microsoft.com/office/drawing/2014/main" id="{E93C615B-B350-42FC-8B70-B40DBD9E56E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8" name="CustomShape 2">
            <a:extLst>
              <a:ext uri="{FF2B5EF4-FFF2-40B4-BE49-F238E27FC236}">
                <a16:creationId xmlns:a16="http://schemas.microsoft.com/office/drawing/2014/main" id="{0B29DB68-C87A-435F-B613-4ED89A9E59F2}"/>
              </a:ext>
            </a:extLst>
          </p:cNvPr>
          <p:cNvSpPr/>
          <p:nvPr/>
        </p:nvSpPr>
        <p:spPr>
          <a:xfrm>
            <a:off x="3219600" y="212552"/>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Candidate Examples (1)</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1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1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noise.jpg" descr="noise.jpg"/>
          <p:cNvPicPr>
            <a:picLocks noChangeAspect="1"/>
          </p:cNvPicPr>
          <p:nvPr/>
        </p:nvPicPr>
        <p:blipFill>
          <a:blip r:embed="rId2"/>
          <a:srcRect r="11023"/>
          <a:stretch>
            <a:fillRect/>
          </a:stretch>
        </p:blipFill>
        <p:spPr>
          <a:xfrm>
            <a:off x="0" y="3365"/>
            <a:ext cx="12191999" cy="6851270"/>
          </a:xfrm>
          <a:prstGeom prst="rect">
            <a:avLst/>
          </a:prstGeom>
          <a:ln w="12700">
            <a:miter lim="400000"/>
          </a:ln>
        </p:spPr>
      </p:pic>
      <p:sp>
        <p:nvSpPr>
          <p:cNvPr id="224" name="Credit: LOTAAS Collaboration (Chia Min Tan et. al.)."/>
          <p:cNvSpPr txBox="1"/>
          <p:nvPr/>
        </p:nvSpPr>
        <p:spPr>
          <a:xfrm>
            <a:off x="6009711" y="6112248"/>
            <a:ext cx="3629389" cy="435184"/>
          </a:xfrm>
          <a:prstGeom prst="rect">
            <a:avLst/>
          </a:prstGeom>
          <a:ln w="12700">
            <a:miter lim="400000"/>
          </a:ln>
          <a:effectLst>
            <a:outerShdw blurRad="101600" dist="22726"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t>Credit: LOTAAS Collaboration (Chia Min Tan et. al.).</a:t>
            </a:r>
          </a:p>
        </p:txBody>
      </p:sp>
      <p:sp>
        <p:nvSpPr>
          <p:cNvPr id="225" name="Content Placeholder 2"/>
          <p:cNvSpPr txBox="1">
            <a:spLocks noGrp="1"/>
          </p:cNvSpPr>
          <p:nvPr>
            <p:ph type="body" sz="half" idx="1"/>
          </p:nvPr>
        </p:nvSpPr>
        <p:spPr>
          <a:xfrm>
            <a:off x="1801291" y="2275018"/>
            <a:ext cx="3407195" cy="4123658"/>
          </a:xfrm>
          <a:prstGeom prst="rect">
            <a:avLst/>
          </a:prstGeom>
          <a:effectLst/>
        </p:spPr>
        <p:txBody>
          <a:bodyPr/>
          <a:lstStyle/>
          <a:p>
            <a:pPr marL="342899" indent="-342899">
              <a:defRPr sz="2200" b="1">
                <a:solidFill>
                  <a:srgbClr val="FFFFFF"/>
                </a:solidFill>
              </a:defRPr>
            </a:pPr>
            <a:r>
              <a:rPr dirty="0">
                <a:effectLst>
                  <a:outerShdw blurRad="50800" dist="38100" dir="2700000" algn="tl" rotWithShape="0">
                    <a:prstClr val="black">
                      <a:alpha val="40000"/>
                    </a:prstClr>
                  </a:outerShdw>
                </a:effectLst>
              </a:rPr>
              <a:t>Clearly defined peak?</a:t>
            </a:r>
          </a:p>
          <a:p>
            <a:pPr marL="342899" indent="-342899">
              <a:defRPr sz="2200" b="1">
                <a:solidFill>
                  <a:srgbClr val="FFFFFF"/>
                </a:solidFill>
              </a:defRPr>
            </a:pPr>
            <a:r>
              <a:rPr dirty="0">
                <a:effectLst>
                  <a:outerShdw blurRad="50800" dist="38100" dir="2700000" algn="tl" rotWithShape="0">
                    <a:prstClr val="black">
                      <a:alpha val="40000"/>
                    </a:prstClr>
                  </a:outerShdw>
                </a:effectLst>
              </a:rPr>
              <a:t>Some persistence in time?</a:t>
            </a:r>
          </a:p>
          <a:p>
            <a:pPr marL="342899" indent="-342899">
              <a:defRPr sz="2200" b="1">
                <a:solidFill>
                  <a:srgbClr val="FFFFFF"/>
                </a:solidFill>
              </a:defRPr>
            </a:pPr>
            <a:r>
              <a:rPr dirty="0">
                <a:effectLst>
                  <a:outerShdw blurRad="50800" dist="38100" dir="2700000" algn="tl" rotWithShape="0">
                    <a:prstClr val="black">
                      <a:alpha val="40000"/>
                    </a:prstClr>
                  </a:outerShdw>
                </a:effectLst>
              </a:rPr>
              <a:t>A DM value &gt; zero</a:t>
            </a:r>
          </a:p>
          <a:p>
            <a:pPr marL="342899" indent="-342899">
              <a:defRPr sz="2200" b="1">
                <a:solidFill>
                  <a:srgbClr val="FFFFFF"/>
                </a:solidFill>
              </a:defRPr>
            </a:pPr>
            <a:r>
              <a:rPr dirty="0">
                <a:effectLst>
                  <a:outerShdw blurRad="50800" dist="38100" dir="2700000" algn="tl" rotWithShape="0">
                    <a:prstClr val="black">
                      <a:alpha val="40000"/>
                    </a:prstClr>
                  </a:outerShdw>
                </a:effectLst>
              </a:rPr>
              <a:t>Labelled as noise</a:t>
            </a:r>
          </a:p>
        </p:txBody>
      </p:sp>
      <p:sp>
        <p:nvSpPr>
          <p:cNvPr id="226" name="Rectangle"/>
          <p:cNvSpPr/>
          <p:nvPr/>
        </p:nvSpPr>
        <p:spPr>
          <a:xfrm>
            <a:off x="5479255" y="2317739"/>
            <a:ext cx="4624880" cy="3600032"/>
          </a:xfrm>
          <a:prstGeom prst="rect">
            <a:avLst/>
          </a:prstGeom>
          <a:solidFill>
            <a:srgbClr val="FFFFFF"/>
          </a:solidFill>
          <a:ln w="25400">
            <a:solidFill>
              <a:srgbClr val="FFFFFF"/>
            </a:solidFill>
            <a:miter lim="400000"/>
          </a:ln>
          <a:effectLst>
            <a:outerShdw blurRad="38100" dist="23000" dir="5400000" rotWithShape="0">
              <a:srgbClr val="000000">
                <a:alpha val="35000"/>
              </a:srgbClr>
            </a:outerShdw>
          </a:effectLst>
        </p:spPr>
        <p:txBody>
          <a:bodyPr lIns="45719" rIns="45719" anchor="ctr"/>
          <a:lstStyle/>
          <a:p>
            <a:endParaRPr/>
          </a:p>
        </p:txBody>
      </p:sp>
      <p:grpSp>
        <p:nvGrpSpPr>
          <p:cNvPr id="229" name="Noise.png"/>
          <p:cNvGrpSpPr/>
          <p:nvPr/>
        </p:nvGrpSpPr>
        <p:grpSpPr>
          <a:xfrm>
            <a:off x="5345280" y="2171700"/>
            <a:ext cx="4942516" cy="3855115"/>
            <a:chOff x="0" y="0"/>
            <a:chExt cx="4942514" cy="3855113"/>
          </a:xfrm>
        </p:grpSpPr>
        <p:pic>
          <p:nvPicPr>
            <p:cNvPr id="228" name="Noise.png" descr="Noise.png"/>
            <p:cNvPicPr>
              <a:picLocks noChangeAspect="1"/>
            </p:cNvPicPr>
            <p:nvPr/>
          </p:nvPicPr>
          <p:blipFill>
            <a:blip r:embed="rId3"/>
            <a:srcRect/>
            <a:stretch>
              <a:fillRect/>
            </a:stretch>
          </p:blipFill>
          <p:spPr>
            <a:xfrm>
              <a:off x="139700" y="243699"/>
              <a:ext cx="4663115" cy="3471715"/>
            </a:xfrm>
            <a:prstGeom prst="rect">
              <a:avLst/>
            </a:prstGeom>
            <a:ln>
              <a:noFill/>
            </a:ln>
            <a:effectLst/>
          </p:spPr>
        </p:pic>
        <p:pic>
          <p:nvPicPr>
            <p:cNvPr id="227" name="Noise.png" descr="Noise.png"/>
            <p:cNvPicPr>
              <a:picLocks/>
            </p:cNvPicPr>
            <p:nvPr/>
          </p:nvPicPr>
          <p:blipFill>
            <a:blip r:embed="rId4"/>
            <a:stretch>
              <a:fillRect/>
            </a:stretch>
          </p:blipFill>
          <p:spPr>
            <a:xfrm>
              <a:off x="-1" y="0"/>
              <a:ext cx="4942516" cy="3855114"/>
            </a:xfrm>
            <a:prstGeom prst="rect">
              <a:avLst/>
            </a:prstGeom>
            <a:effectLst/>
          </p:spPr>
        </p:pic>
      </p:grpSp>
      <p:pic>
        <p:nvPicPr>
          <p:cNvPr id="13" name="Picture 12">
            <a:extLst>
              <a:ext uri="{FF2B5EF4-FFF2-40B4-BE49-F238E27FC236}">
                <a16:creationId xmlns:a16="http://schemas.microsoft.com/office/drawing/2014/main" id="{E9940633-E634-4D56-888D-E893D85DD44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11" name="CustomShape 2">
            <a:extLst>
              <a:ext uri="{FF2B5EF4-FFF2-40B4-BE49-F238E27FC236}">
                <a16:creationId xmlns:a16="http://schemas.microsoft.com/office/drawing/2014/main" id="{0FF8ED14-6DCB-4A6D-8086-035D31D683C6}"/>
              </a:ext>
            </a:extLst>
          </p:cNvPr>
          <p:cNvSpPr/>
          <p:nvPr/>
        </p:nvSpPr>
        <p:spPr>
          <a:xfrm>
            <a:off x="3219599" y="211605"/>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Candidate Examples (2)</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interference.jpg" descr="interference.jpg"/>
          <p:cNvPicPr>
            <a:picLocks noChangeAspect="1"/>
          </p:cNvPicPr>
          <p:nvPr/>
        </p:nvPicPr>
        <p:blipFill>
          <a:blip r:embed="rId2"/>
          <a:srcRect r="11227"/>
          <a:stretch>
            <a:fillRect/>
          </a:stretch>
        </p:blipFill>
        <p:spPr>
          <a:xfrm>
            <a:off x="0" y="-1826"/>
            <a:ext cx="12192000" cy="6861652"/>
          </a:xfrm>
          <a:prstGeom prst="rect">
            <a:avLst/>
          </a:prstGeom>
          <a:ln w="12700">
            <a:miter lim="400000"/>
          </a:ln>
        </p:spPr>
      </p:pic>
      <p:sp>
        <p:nvSpPr>
          <p:cNvPr id="235" name="Credit: LOTAAS Collaboration (Chia Min Tan et. al.)."/>
          <p:cNvSpPr txBox="1"/>
          <p:nvPr/>
        </p:nvSpPr>
        <p:spPr>
          <a:xfrm>
            <a:off x="5984867" y="6105898"/>
            <a:ext cx="3629389" cy="435184"/>
          </a:xfrm>
          <a:prstGeom prst="rect">
            <a:avLst/>
          </a:prstGeom>
          <a:ln w="12700">
            <a:miter lim="400000"/>
          </a:ln>
          <a:effectLst>
            <a:outerShdw blurRad="101600" dist="22726"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rPr dirty="0"/>
              <a:t>Credit: LOTAAS Collaboration (Chia Min Tan et. al.).</a:t>
            </a:r>
          </a:p>
        </p:txBody>
      </p:sp>
      <p:sp>
        <p:nvSpPr>
          <p:cNvPr id="236" name="Content Placeholder 2"/>
          <p:cNvSpPr txBox="1">
            <a:spLocks noGrp="1"/>
          </p:cNvSpPr>
          <p:nvPr>
            <p:ph type="body" sz="half" idx="1"/>
          </p:nvPr>
        </p:nvSpPr>
        <p:spPr>
          <a:xfrm>
            <a:off x="1801291" y="2275018"/>
            <a:ext cx="3407195" cy="4123658"/>
          </a:xfrm>
          <a:prstGeom prst="rect">
            <a:avLst/>
          </a:prstGeom>
          <a:effectLst/>
        </p:spPr>
        <p:txBody>
          <a:bodyPr/>
          <a:lstStyle/>
          <a:p>
            <a:pPr marL="342899" indent="-342899">
              <a:defRPr sz="2200" b="1">
                <a:solidFill>
                  <a:srgbClr val="FFFFFF"/>
                </a:solidFill>
              </a:defRPr>
            </a:pPr>
            <a:r>
              <a:rPr dirty="0">
                <a:effectLst>
                  <a:outerShdw blurRad="50800" dist="38100" dir="2700000" algn="tl" rotWithShape="0">
                    <a:prstClr val="black">
                      <a:alpha val="40000"/>
                    </a:prstClr>
                  </a:outerShdw>
                </a:effectLst>
              </a:rPr>
              <a:t>Clearly defined peak?</a:t>
            </a:r>
          </a:p>
          <a:p>
            <a:pPr marL="342899" indent="-342899">
              <a:defRPr sz="2200" b="1">
                <a:solidFill>
                  <a:srgbClr val="FFFFFF"/>
                </a:solidFill>
              </a:defRPr>
            </a:pPr>
            <a:r>
              <a:rPr dirty="0">
                <a:effectLst>
                  <a:outerShdw blurRad="50800" dist="38100" dir="2700000" algn="tl" rotWithShape="0">
                    <a:prstClr val="black">
                      <a:alpha val="40000"/>
                    </a:prstClr>
                  </a:outerShdw>
                </a:effectLst>
              </a:rPr>
              <a:t>Some persistence in time?</a:t>
            </a:r>
          </a:p>
          <a:p>
            <a:pPr marL="342899" indent="-342899">
              <a:defRPr sz="2200" b="1">
                <a:solidFill>
                  <a:srgbClr val="FFFFFF"/>
                </a:solidFill>
              </a:defRPr>
            </a:pPr>
            <a:r>
              <a:rPr dirty="0">
                <a:effectLst>
                  <a:outerShdw blurRad="50800" dist="38100" dir="2700000" algn="tl" rotWithShape="0">
                    <a:prstClr val="black">
                      <a:alpha val="40000"/>
                    </a:prstClr>
                  </a:outerShdw>
                </a:effectLst>
              </a:rPr>
              <a:t>Some persistence in frequency?</a:t>
            </a:r>
          </a:p>
          <a:p>
            <a:pPr marL="342899" indent="-342899">
              <a:defRPr sz="2200" b="1">
                <a:solidFill>
                  <a:srgbClr val="FFFFFF"/>
                </a:solidFill>
              </a:defRPr>
            </a:pPr>
            <a:r>
              <a:rPr dirty="0">
                <a:effectLst>
                  <a:outerShdw blurRad="50800" dist="38100" dir="2700000" algn="tl" rotWithShape="0">
                    <a:prstClr val="black">
                      <a:alpha val="40000"/>
                    </a:prstClr>
                  </a:outerShdw>
                </a:effectLst>
              </a:rPr>
              <a:t>RFI</a:t>
            </a:r>
          </a:p>
        </p:txBody>
      </p:sp>
      <p:sp>
        <p:nvSpPr>
          <p:cNvPr id="237" name="Rectangle"/>
          <p:cNvSpPr/>
          <p:nvPr/>
        </p:nvSpPr>
        <p:spPr>
          <a:xfrm>
            <a:off x="5479255" y="2317739"/>
            <a:ext cx="4624880" cy="3600032"/>
          </a:xfrm>
          <a:prstGeom prst="rect">
            <a:avLst/>
          </a:prstGeom>
          <a:solidFill>
            <a:srgbClr val="FFFFFF"/>
          </a:solidFill>
          <a:ln w="12700">
            <a:miter lim="400000"/>
          </a:ln>
          <a:effectLst>
            <a:outerShdw blurRad="38100" dist="23000" dir="5400000" rotWithShape="0">
              <a:srgbClr val="000000">
                <a:alpha val="35000"/>
              </a:srgbClr>
            </a:outerShdw>
          </a:effectLst>
        </p:spPr>
        <p:txBody>
          <a:bodyPr lIns="45719" rIns="45719" anchor="ctr"/>
          <a:lstStyle/>
          <a:p>
            <a:endParaRPr/>
          </a:p>
        </p:txBody>
      </p:sp>
      <p:grpSp>
        <p:nvGrpSpPr>
          <p:cNvPr id="240" name="RFI.png"/>
          <p:cNvGrpSpPr/>
          <p:nvPr/>
        </p:nvGrpSpPr>
        <p:grpSpPr>
          <a:xfrm>
            <a:off x="5349101" y="2174162"/>
            <a:ext cx="4885188" cy="3797811"/>
            <a:chOff x="0" y="0"/>
            <a:chExt cx="4885186" cy="3797810"/>
          </a:xfrm>
        </p:grpSpPr>
        <p:pic>
          <p:nvPicPr>
            <p:cNvPr id="239" name="RFI.png" descr="RFI.png"/>
            <p:cNvPicPr>
              <a:picLocks noChangeAspect="1"/>
            </p:cNvPicPr>
            <p:nvPr/>
          </p:nvPicPr>
          <p:blipFill>
            <a:blip r:embed="rId3"/>
            <a:srcRect/>
            <a:stretch>
              <a:fillRect/>
            </a:stretch>
          </p:blipFill>
          <p:spPr>
            <a:xfrm>
              <a:off x="139700" y="229076"/>
              <a:ext cx="4605787" cy="3429035"/>
            </a:xfrm>
            <a:prstGeom prst="rect">
              <a:avLst/>
            </a:prstGeom>
            <a:ln>
              <a:noFill/>
            </a:ln>
            <a:effectLst/>
          </p:spPr>
        </p:pic>
        <p:pic>
          <p:nvPicPr>
            <p:cNvPr id="238" name="RFI.png" descr="RFI.png"/>
            <p:cNvPicPr>
              <a:picLocks/>
            </p:cNvPicPr>
            <p:nvPr/>
          </p:nvPicPr>
          <p:blipFill>
            <a:blip r:embed="rId4"/>
            <a:stretch>
              <a:fillRect/>
            </a:stretch>
          </p:blipFill>
          <p:spPr>
            <a:xfrm>
              <a:off x="0" y="0"/>
              <a:ext cx="4885187" cy="3797811"/>
            </a:xfrm>
            <a:prstGeom prst="rect">
              <a:avLst/>
            </a:prstGeom>
            <a:effectLst/>
          </p:spPr>
        </p:pic>
      </p:grpSp>
      <p:pic>
        <p:nvPicPr>
          <p:cNvPr id="13" name="Picture 12">
            <a:extLst>
              <a:ext uri="{FF2B5EF4-FFF2-40B4-BE49-F238E27FC236}">
                <a16:creationId xmlns:a16="http://schemas.microsoft.com/office/drawing/2014/main" id="{B4AF5B19-522D-4B6F-BBE4-E8444235192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11" name="CustomShape 2">
            <a:extLst>
              <a:ext uri="{FF2B5EF4-FFF2-40B4-BE49-F238E27FC236}">
                <a16:creationId xmlns:a16="http://schemas.microsoft.com/office/drawing/2014/main" id="{DEEBCD8D-3C85-47F2-A7AA-CEA388FD4094}"/>
              </a:ext>
            </a:extLst>
          </p:cNvPr>
          <p:cNvSpPr/>
          <p:nvPr/>
        </p:nvSpPr>
        <p:spPr>
          <a:xfrm>
            <a:off x="3219600"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Candidate Examples (3)</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3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automotive-62827.jpg" descr="automotive-62827.jpg"/>
          <p:cNvPicPr>
            <a:picLocks noChangeAspect="1"/>
          </p:cNvPicPr>
          <p:nvPr/>
        </p:nvPicPr>
        <p:blipFill>
          <a:blip r:embed="rId3"/>
          <a:srcRect b="7837"/>
          <a:stretch>
            <a:fillRect/>
          </a:stretch>
        </p:blipFill>
        <p:spPr>
          <a:xfrm>
            <a:off x="0" y="0"/>
            <a:ext cx="12192000" cy="6858000"/>
          </a:xfrm>
          <a:prstGeom prst="rect">
            <a:avLst/>
          </a:prstGeom>
          <a:ln w="12700">
            <a:miter lim="400000"/>
          </a:ln>
        </p:spPr>
      </p:pic>
      <p:sp>
        <p:nvSpPr>
          <p:cNvPr id="263" name="Content Placeholder 2"/>
          <p:cNvSpPr txBox="1">
            <a:spLocks noGrp="1"/>
          </p:cNvSpPr>
          <p:nvPr>
            <p:ph type="body" sz="quarter" idx="1"/>
          </p:nvPr>
        </p:nvSpPr>
        <p:spPr>
          <a:xfrm>
            <a:off x="2667343" y="5351129"/>
            <a:ext cx="7747001" cy="1219624"/>
          </a:xfrm>
          <a:prstGeom prst="rect">
            <a:avLst/>
          </a:prstGeom>
          <a:effectLst>
            <a:outerShdw blurRad="38100" dist="23000" dir="5400000" rotWithShape="0">
              <a:srgbClr val="000000"/>
            </a:outerShdw>
          </a:effectLst>
        </p:spPr>
        <p:txBody>
          <a:bodyPr>
            <a:noAutofit/>
          </a:bodyPr>
          <a:lstStyle/>
          <a:p>
            <a:pPr marL="288035" indent="-288035" defTabSz="768095">
              <a:spcBef>
                <a:spcPts val="500"/>
              </a:spcBef>
              <a:defRPr sz="1512" b="1">
                <a:solidFill>
                  <a:srgbClr val="FFFFFF"/>
                </a:solidFill>
              </a:defRPr>
            </a:pPr>
            <a:r>
              <a:rPr lang="en-GB" sz="2000" dirty="0"/>
              <a:t>Not all candidates so easily categorised.</a:t>
            </a:r>
          </a:p>
          <a:p>
            <a:pPr marL="288035" indent="-288035" defTabSz="768095">
              <a:spcBef>
                <a:spcPts val="500"/>
              </a:spcBef>
              <a:defRPr sz="1512" b="1">
                <a:solidFill>
                  <a:srgbClr val="FFFFFF"/>
                </a:solidFill>
              </a:defRPr>
            </a:pPr>
            <a:r>
              <a:rPr lang="en-GB" sz="2000" dirty="0"/>
              <a:t>Huge volume of candidates usually returned by telescopes.</a:t>
            </a:r>
          </a:p>
          <a:p>
            <a:pPr marL="288035" indent="-288035" defTabSz="768095">
              <a:spcBef>
                <a:spcPts val="500"/>
              </a:spcBef>
              <a:defRPr sz="1512" b="1">
                <a:solidFill>
                  <a:srgbClr val="FFFFFF"/>
                </a:solidFill>
              </a:defRPr>
            </a:pPr>
            <a:r>
              <a:rPr lang="en-GB" sz="2000" dirty="0"/>
              <a:t>This makes the problem particularly hard to solve.</a:t>
            </a:r>
            <a:endParaRPr sz="2000" dirty="0"/>
          </a:p>
        </p:txBody>
      </p:sp>
      <p:pic>
        <p:nvPicPr>
          <p:cNvPr id="15" name="Picture 14">
            <a:extLst>
              <a:ext uri="{FF2B5EF4-FFF2-40B4-BE49-F238E27FC236}">
                <a16:creationId xmlns:a16="http://schemas.microsoft.com/office/drawing/2014/main" id="{545B099A-4571-48BA-93EE-05E31D1A1F1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6" name="CustomShape 2">
            <a:extLst>
              <a:ext uri="{FF2B5EF4-FFF2-40B4-BE49-F238E27FC236}">
                <a16:creationId xmlns:a16="http://schemas.microsoft.com/office/drawing/2014/main" id="{5F1FD244-4AA4-4A88-B8B9-4F801E1F62AA}"/>
              </a:ext>
            </a:extLst>
          </p:cNvPr>
          <p:cNvSpPr/>
          <p:nvPr/>
        </p:nvSpPr>
        <p:spPr>
          <a:xfrm>
            <a:off x="3219600"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Things go wrong in practice</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balance2.jpg" descr="balance2.jpg"/>
          <p:cNvPicPr>
            <a:picLocks noChangeAspect="1"/>
          </p:cNvPicPr>
          <p:nvPr/>
        </p:nvPicPr>
        <p:blipFill>
          <a:blip r:embed="rId2"/>
          <a:srcRect r="26556"/>
          <a:stretch>
            <a:fillRect/>
          </a:stretch>
        </p:blipFill>
        <p:spPr>
          <a:xfrm>
            <a:off x="0" y="-1"/>
            <a:ext cx="12191999" cy="6858001"/>
          </a:xfrm>
          <a:prstGeom prst="rect">
            <a:avLst/>
          </a:prstGeom>
          <a:ln w="12700">
            <a:miter lim="400000"/>
          </a:ln>
        </p:spPr>
      </p:pic>
      <p:sp>
        <p:nvSpPr>
          <p:cNvPr id="276" name="Content Placeholder 2"/>
          <p:cNvSpPr txBox="1">
            <a:spLocks noGrp="1"/>
          </p:cNvSpPr>
          <p:nvPr>
            <p:ph type="body" idx="1"/>
          </p:nvPr>
        </p:nvSpPr>
        <p:spPr>
          <a:xfrm>
            <a:off x="1293119" y="5656486"/>
            <a:ext cx="10036484" cy="1034469"/>
          </a:xfrm>
          <a:prstGeom prst="rect">
            <a:avLst/>
          </a:prstGeom>
          <a:effectLst>
            <a:outerShdw blurRad="38100" dist="23000" dir="5400000" rotWithShape="0">
              <a:srgbClr val="000000">
                <a:alpha val="81398"/>
              </a:srgbClr>
            </a:outerShdw>
          </a:effectLst>
        </p:spPr>
        <p:txBody>
          <a:bodyPr/>
          <a:lstStyle/>
          <a:p>
            <a:pPr marL="342899" indent="-342899">
              <a:defRPr sz="2200" b="1">
                <a:solidFill>
                  <a:srgbClr val="FFFFFF"/>
                </a:solidFill>
              </a:defRPr>
            </a:pPr>
            <a:r>
              <a:rPr lang="en-GB" dirty="0"/>
              <a:t>Candidate</a:t>
            </a:r>
            <a:r>
              <a:rPr dirty="0"/>
              <a:t> ratio is 1 </a:t>
            </a:r>
            <a:r>
              <a:rPr lang="en-GB" dirty="0"/>
              <a:t>real </a:t>
            </a:r>
            <a:r>
              <a:rPr dirty="0"/>
              <a:t>pulsar to 10,000 non-pulsar examples (not a worse case)</a:t>
            </a:r>
            <a:r>
              <a:rPr lang="en-GB" dirty="0"/>
              <a:t>.</a:t>
            </a:r>
            <a:endParaRPr dirty="0"/>
          </a:p>
          <a:p>
            <a:pPr marL="342899" indent="-342899">
              <a:defRPr sz="2200" b="1">
                <a:solidFill>
                  <a:srgbClr val="FFFFFF"/>
                </a:solidFill>
              </a:defRPr>
            </a:pPr>
            <a:r>
              <a:rPr dirty="0"/>
              <a:t>Given that class distributions drift over time, we have a </a:t>
            </a:r>
            <a:r>
              <a:rPr lang="en-GB" dirty="0"/>
              <a:t>changing</a:t>
            </a:r>
            <a:r>
              <a:rPr dirty="0"/>
              <a:t> problem</a:t>
            </a:r>
            <a:r>
              <a:rPr lang="en-GB" dirty="0"/>
              <a:t> too.</a:t>
            </a:r>
            <a:endParaRPr dirty="0"/>
          </a:p>
        </p:txBody>
      </p:sp>
      <p:pic>
        <p:nvPicPr>
          <p:cNvPr id="8" name="Picture 7">
            <a:extLst>
              <a:ext uri="{FF2B5EF4-FFF2-40B4-BE49-F238E27FC236}">
                <a16:creationId xmlns:a16="http://schemas.microsoft.com/office/drawing/2014/main" id="{799E8A77-C4AB-4A29-96A2-A0FCD8610A9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6" name="CustomShape 2">
            <a:extLst>
              <a:ext uri="{FF2B5EF4-FFF2-40B4-BE49-F238E27FC236}">
                <a16:creationId xmlns:a16="http://schemas.microsoft.com/office/drawing/2014/main" id="{71B1597D-B14A-4ECA-BDDA-4B474CB760EA}"/>
              </a:ext>
            </a:extLst>
          </p:cNvPr>
          <p:cNvSpPr/>
          <p:nvPr/>
        </p:nvSpPr>
        <p:spPr>
          <a:xfrm>
            <a:off x="3219599"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Imbalanced Data too!</a:t>
            </a:r>
            <a:endParaRPr lang="en-US" sz="3600" dirty="0">
              <a:solidFill>
                <a:schemeClr val="bg1"/>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7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69211"/>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2" name="CustomShape 2">
            <a:extLst>
              <a:ext uri="{FF2B5EF4-FFF2-40B4-BE49-F238E27FC236}">
                <a16:creationId xmlns:a16="http://schemas.microsoft.com/office/drawing/2014/main" id="{52BE55E6-C83B-644A-8F64-60C1A2741830}"/>
              </a:ext>
            </a:extLst>
          </p:cNvPr>
          <p:cNvSpPr/>
          <p:nvPr/>
        </p:nvSpPr>
        <p:spPr>
          <a:xfrm>
            <a:off x="2785533" y="3098714"/>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Tackling this with A.I.</a:t>
            </a:r>
            <a:endParaRPr lang="en-US"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043462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0199B98-401B-4E90-A75B-699FF21E3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Artificial Intelligence</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pic>
        <p:nvPicPr>
          <p:cNvPr id="3" name="Picture 2">
            <a:extLst>
              <a:ext uri="{FF2B5EF4-FFF2-40B4-BE49-F238E27FC236}">
                <a16:creationId xmlns:a16="http://schemas.microsoft.com/office/drawing/2014/main" id="{816F4F86-5868-44BF-BC3A-0EC5532AD9C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690538" y="2740606"/>
            <a:ext cx="2845848" cy="2420453"/>
          </a:xfrm>
          <a:prstGeom prst="rect">
            <a:avLst/>
          </a:prstGeom>
        </p:spPr>
      </p:pic>
      <p:sp>
        <p:nvSpPr>
          <p:cNvPr id="4" name="TextBox 3">
            <a:extLst>
              <a:ext uri="{FF2B5EF4-FFF2-40B4-BE49-F238E27FC236}">
                <a16:creationId xmlns:a16="http://schemas.microsoft.com/office/drawing/2014/main" id="{3C05D365-5BA3-4219-A314-7CD328B067EB}"/>
              </a:ext>
            </a:extLst>
          </p:cNvPr>
          <p:cNvSpPr txBox="1"/>
          <p:nvPr/>
        </p:nvSpPr>
        <p:spPr>
          <a:xfrm>
            <a:off x="605231" y="3009418"/>
            <a:ext cx="81304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Seeing</a:t>
            </a:r>
          </a:p>
        </p:txBody>
      </p:sp>
      <p:sp>
        <p:nvSpPr>
          <p:cNvPr id="18" name="TextBox 17">
            <a:extLst>
              <a:ext uri="{FF2B5EF4-FFF2-40B4-BE49-F238E27FC236}">
                <a16:creationId xmlns:a16="http://schemas.microsoft.com/office/drawing/2014/main" id="{AA06B2AB-9A50-4E95-ACAD-41D17B4A6601}"/>
              </a:ext>
            </a:extLst>
          </p:cNvPr>
          <p:cNvSpPr txBox="1"/>
          <p:nvPr/>
        </p:nvSpPr>
        <p:spPr>
          <a:xfrm>
            <a:off x="1342050" y="1929043"/>
            <a:ext cx="85010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Talking</a:t>
            </a:r>
          </a:p>
        </p:txBody>
      </p:sp>
      <p:sp>
        <p:nvSpPr>
          <p:cNvPr id="19" name="TextBox 18">
            <a:extLst>
              <a:ext uri="{FF2B5EF4-FFF2-40B4-BE49-F238E27FC236}">
                <a16:creationId xmlns:a16="http://schemas.microsoft.com/office/drawing/2014/main" id="{A9A1718D-C4B9-4D94-AA61-4F05393A632E}"/>
              </a:ext>
            </a:extLst>
          </p:cNvPr>
          <p:cNvSpPr txBox="1"/>
          <p:nvPr/>
        </p:nvSpPr>
        <p:spPr>
          <a:xfrm>
            <a:off x="533077" y="4311956"/>
            <a:ext cx="1032077"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Listening</a:t>
            </a:r>
          </a:p>
        </p:txBody>
      </p:sp>
      <p:sp>
        <p:nvSpPr>
          <p:cNvPr id="20" name="TextBox 19">
            <a:extLst>
              <a:ext uri="{FF2B5EF4-FFF2-40B4-BE49-F238E27FC236}">
                <a16:creationId xmlns:a16="http://schemas.microsoft.com/office/drawing/2014/main" id="{77A0394D-CDD3-4125-B617-35CC031D4770}"/>
              </a:ext>
            </a:extLst>
          </p:cNvPr>
          <p:cNvSpPr txBox="1"/>
          <p:nvPr/>
        </p:nvSpPr>
        <p:spPr>
          <a:xfrm>
            <a:off x="1430881" y="5050620"/>
            <a:ext cx="1167114"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Reasoning</a:t>
            </a:r>
          </a:p>
        </p:txBody>
      </p:sp>
      <p:sp>
        <p:nvSpPr>
          <p:cNvPr id="21" name="TextBox 20">
            <a:extLst>
              <a:ext uri="{FF2B5EF4-FFF2-40B4-BE49-F238E27FC236}">
                <a16:creationId xmlns:a16="http://schemas.microsoft.com/office/drawing/2014/main" id="{8862FFD3-36F4-4EAB-902E-D67177B4ECF5}"/>
              </a:ext>
            </a:extLst>
          </p:cNvPr>
          <p:cNvSpPr txBox="1"/>
          <p:nvPr/>
        </p:nvSpPr>
        <p:spPr>
          <a:xfrm>
            <a:off x="4624811" y="4311956"/>
            <a:ext cx="1592487" cy="646331"/>
          </a:xfrm>
          <a:prstGeom prst="rect">
            <a:avLst/>
          </a:prstGeom>
          <a:noFill/>
        </p:spPr>
        <p:txBody>
          <a:bodyPr wrap="none" rtlCol="0">
            <a:spAutoFit/>
          </a:bodyPr>
          <a:lstStyle/>
          <a:p>
            <a:pPr algn="ctr"/>
            <a:r>
              <a:rPr lang="en-GB" b="1" dirty="0">
                <a:solidFill>
                  <a:schemeClr val="bg1"/>
                </a:solidFill>
                <a:latin typeface="Calibri" panose="020F0502020204030204" pitchFamily="34" charset="0"/>
                <a:cs typeface="Calibri" panose="020F0502020204030204" pitchFamily="34" charset="0"/>
              </a:rPr>
              <a:t>Understanding</a:t>
            </a:r>
          </a:p>
          <a:p>
            <a:pPr algn="ctr"/>
            <a:r>
              <a:rPr lang="en-GB" b="1" dirty="0">
                <a:solidFill>
                  <a:schemeClr val="bg1"/>
                </a:solidFill>
                <a:latin typeface="Calibri" panose="020F0502020204030204" pitchFamily="34" charset="0"/>
                <a:cs typeface="Calibri" panose="020F0502020204030204" pitchFamily="34" charset="0"/>
              </a:rPr>
              <a:t>Language</a:t>
            </a:r>
          </a:p>
        </p:txBody>
      </p:sp>
      <p:sp>
        <p:nvSpPr>
          <p:cNvPr id="22" name="TextBox 21">
            <a:extLst>
              <a:ext uri="{FF2B5EF4-FFF2-40B4-BE49-F238E27FC236}">
                <a16:creationId xmlns:a16="http://schemas.microsoft.com/office/drawing/2014/main" id="{852451A7-6CB6-4B59-9395-64CA24E88919}"/>
              </a:ext>
            </a:extLst>
          </p:cNvPr>
          <p:cNvSpPr txBox="1"/>
          <p:nvPr/>
        </p:nvSpPr>
        <p:spPr>
          <a:xfrm>
            <a:off x="3203207" y="1975931"/>
            <a:ext cx="1556836"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Consciousness</a:t>
            </a:r>
          </a:p>
        </p:txBody>
      </p:sp>
      <p:sp>
        <p:nvSpPr>
          <p:cNvPr id="23" name="TextBox 22">
            <a:extLst>
              <a:ext uri="{FF2B5EF4-FFF2-40B4-BE49-F238E27FC236}">
                <a16:creationId xmlns:a16="http://schemas.microsoft.com/office/drawing/2014/main" id="{76B4905E-EE12-43D0-B679-8D3200336217}"/>
              </a:ext>
            </a:extLst>
          </p:cNvPr>
          <p:cNvSpPr txBox="1"/>
          <p:nvPr/>
        </p:nvSpPr>
        <p:spPr>
          <a:xfrm>
            <a:off x="4639658" y="3159182"/>
            <a:ext cx="90691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Moving</a:t>
            </a:r>
          </a:p>
        </p:txBody>
      </p:sp>
      <p:sp>
        <p:nvSpPr>
          <p:cNvPr id="24" name="TextBox 23">
            <a:extLst>
              <a:ext uri="{FF2B5EF4-FFF2-40B4-BE49-F238E27FC236}">
                <a16:creationId xmlns:a16="http://schemas.microsoft.com/office/drawing/2014/main" id="{2F12780B-221B-459C-A33F-F13A1C8A6C8A}"/>
              </a:ext>
            </a:extLst>
          </p:cNvPr>
          <p:cNvSpPr txBox="1"/>
          <p:nvPr/>
        </p:nvSpPr>
        <p:spPr>
          <a:xfrm>
            <a:off x="3754640" y="5348666"/>
            <a:ext cx="100540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Learning</a:t>
            </a:r>
          </a:p>
        </p:txBody>
      </p:sp>
      <p:sp>
        <p:nvSpPr>
          <p:cNvPr id="219" name="CustomShape 1"/>
          <p:cNvSpPr/>
          <p:nvPr/>
        </p:nvSpPr>
        <p:spPr>
          <a:xfrm>
            <a:off x="6653498" y="1623598"/>
            <a:ext cx="4943520" cy="5217061"/>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lstStyle/>
          <a:p>
            <a:pPr marL="609480" indent="-456840">
              <a:lnSpc>
                <a:spcPct val="100000"/>
              </a:lnSpc>
              <a:buClr>
                <a:srgbClr val="FFFF00"/>
              </a:buClr>
              <a:buFont typeface="Wingdings" charset="2"/>
              <a:buChar char=""/>
            </a:pPr>
            <a:r>
              <a:rPr lang="en-GB" sz="2400" b="0" strike="noStrike" spc="-1" dirty="0">
                <a:solidFill>
                  <a:srgbClr val="FFFF00"/>
                </a:solidFill>
                <a:latin typeface="Calibri"/>
              </a:rPr>
              <a:t>Artificial Intelligence (A.I.) is a field of study concerned with reproducing/replicating human intelligence.</a:t>
            </a:r>
          </a:p>
          <a:p>
            <a:pPr marL="609480" indent="-456840">
              <a:lnSpc>
                <a:spcPct val="100000"/>
              </a:lnSpc>
              <a:buClr>
                <a:srgbClr val="FFFF00"/>
              </a:buClr>
              <a:buFont typeface="Wingdings" charset="2"/>
              <a:buChar char=""/>
            </a:pPr>
            <a:r>
              <a:rPr lang="en-GB" sz="2400" b="0" strike="noStrike" spc="-1" dirty="0">
                <a:solidFill>
                  <a:srgbClr val="FFFF00"/>
                </a:solidFill>
                <a:latin typeface="Calibri"/>
              </a:rPr>
              <a:t>A.I. is</a:t>
            </a:r>
            <a:r>
              <a:rPr lang="en-GB" sz="2400" spc="-1" dirty="0">
                <a:solidFill>
                  <a:srgbClr val="FFFF00"/>
                </a:solidFill>
                <a:latin typeface="Calibri"/>
              </a:rPr>
              <a:t> an umbrella term – it is comprised of many sub-fields of study.</a:t>
            </a:r>
          </a:p>
          <a:p>
            <a:pPr marL="609480" indent="-456840">
              <a:lnSpc>
                <a:spcPct val="100000"/>
              </a:lnSpc>
              <a:buClr>
                <a:srgbClr val="FFFF00"/>
              </a:buClr>
              <a:buFont typeface="Wingdings" charset="2"/>
              <a:buChar char=""/>
            </a:pPr>
            <a:r>
              <a:rPr lang="en-GB" sz="2400" b="0" strike="noStrike" spc="-1" dirty="0">
                <a:solidFill>
                  <a:srgbClr val="FFFF00"/>
                </a:solidFill>
                <a:latin typeface="Calibri"/>
              </a:rPr>
              <a:t>Here we’ll talk about replicating the human capacity for learning.</a:t>
            </a:r>
          </a:p>
          <a:p>
            <a:pPr marL="609480" indent="-456840">
              <a:lnSpc>
                <a:spcPct val="100000"/>
              </a:lnSpc>
              <a:buClr>
                <a:srgbClr val="FFFF00"/>
              </a:buClr>
              <a:buFont typeface="Wingdings" charset="2"/>
              <a:buChar char=""/>
            </a:pPr>
            <a:r>
              <a:rPr lang="en-GB" sz="2400" spc="-1" dirty="0">
                <a:solidFill>
                  <a:srgbClr val="FFFF00"/>
                </a:solidFill>
                <a:latin typeface="Calibri"/>
              </a:rPr>
              <a:t>This field is known more generally as “Machine Learning”.</a:t>
            </a:r>
            <a:endParaRPr lang="en-GB" sz="2400" b="0" strike="noStrike" spc="-1" dirty="0">
              <a:latin typeface="Arial"/>
            </a:endParaRPr>
          </a:p>
        </p:txBody>
      </p:sp>
      <p:pic>
        <p:nvPicPr>
          <p:cNvPr id="15" name="Picture 14">
            <a:extLst>
              <a:ext uri="{FF2B5EF4-FFF2-40B4-BE49-F238E27FC236}">
                <a16:creationId xmlns:a16="http://schemas.microsoft.com/office/drawing/2014/main" id="{0AD70BE0-0109-4EBC-805B-812F10E0798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9116374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P spid="21"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C70231-BA86-453C-B71F-FE46D0AE0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944497"/>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Machine Learning</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pic>
        <p:nvPicPr>
          <p:cNvPr id="3" name="Picture 2">
            <a:extLst>
              <a:ext uri="{FF2B5EF4-FFF2-40B4-BE49-F238E27FC236}">
                <a16:creationId xmlns:a16="http://schemas.microsoft.com/office/drawing/2014/main" id="{816F4F86-5868-44BF-BC3A-0EC5532AD9C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91973" y="2757947"/>
            <a:ext cx="2845848" cy="2420453"/>
          </a:xfrm>
          <a:prstGeom prst="rect">
            <a:avLst/>
          </a:prstGeom>
        </p:spPr>
      </p:pic>
      <p:sp>
        <p:nvSpPr>
          <p:cNvPr id="24" name="TextBox 23">
            <a:extLst>
              <a:ext uri="{FF2B5EF4-FFF2-40B4-BE49-F238E27FC236}">
                <a16:creationId xmlns:a16="http://schemas.microsoft.com/office/drawing/2014/main" id="{2F12780B-221B-459C-A33F-F13A1C8A6C8A}"/>
              </a:ext>
            </a:extLst>
          </p:cNvPr>
          <p:cNvSpPr txBox="1"/>
          <p:nvPr/>
        </p:nvSpPr>
        <p:spPr>
          <a:xfrm>
            <a:off x="2191010" y="2223362"/>
            <a:ext cx="100540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Learning</a:t>
            </a:r>
          </a:p>
        </p:txBody>
      </p:sp>
      <p:sp>
        <p:nvSpPr>
          <p:cNvPr id="219" name="CustomShape 1"/>
          <p:cNvSpPr/>
          <p:nvPr/>
        </p:nvSpPr>
        <p:spPr>
          <a:xfrm>
            <a:off x="4508182" y="1640939"/>
            <a:ext cx="7146668" cy="5217061"/>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lstStyle/>
          <a:p>
            <a:pPr marL="609480" indent="-456840">
              <a:lnSpc>
                <a:spcPct val="100000"/>
              </a:lnSpc>
              <a:buClr>
                <a:srgbClr val="FFFF00"/>
              </a:buClr>
              <a:buFont typeface="Wingdings" charset="2"/>
              <a:buChar char=""/>
            </a:pPr>
            <a:r>
              <a:rPr lang="en-GB" sz="2400" b="0" strike="noStrike" spc="-1" dirty="0">
                <a:solidFill>
                  <a:srgbClr val="FFFF00"/>
                </a:solidFill>
                <a:latin typeface="Calibri"/>
              </a:rPr>
              <a:t>Machine learning (ML) is a fascinating field. It combines insights from statistics, logic, psychology and neuroscience to build automated systems capable of “learning” by themselves.</a:t>
            </a:r>
          </a:p>
          <a:p>
            <a:pPr marL="609480" indent="-456840">
              <a:lnSpc>
                <a:spcPct val="100000"/>
              </a:lnSpc>
              <a:buClr>
                <a:srgbClr val="FFFF00"/>
              </a:buClr>
              <a:buFont typeface="Wingdings" charset="2"/>
              <a:buChar char=""/>
            </a:pPr>
            <a:r>
              <a:rPr lang="en-GB" sz="2400" spc="-1" dirty="0">
                <a:solidFill>
                  <a:srgbClr val="FFFF00"/>
                </a:solidFill>
                <a:latin typeface="Calibri"/>
              </a:rPr>
              <a:t>ML isn’t concerned with replicating exactly how humans learn, after all, we’re flawed!</a:t>
            </a:r>
          </a:p>
          <a:p>
            <a:pPr marL="609480" indent="-456840">
              <a:lnSpc>
                <a:spcPct val="100000"/>
              </a:lnSpc>
              <a:buClr>
                <a:srgbClr val="FFFF00"/>
              </a:buClr>
              <a:buFont typeface="Wingdings" charset="2"/>
              <a:buChar char=""/>
            </a:pPr>
            <a:r>
              <a:rPr lang="en-GB" sz="2400" b="0" strike="noStrike" spc="-1" dirty="0">
                <a:solidFill>
                  <a:srgbClr val="FFFF00"/>
                </a:solidFill>
                <a:latin typeface="Calibri"/>
              </a:rPr>
              <a:t>Instead it focuses on developing ways to make optimal decisions/predictions using available information.</a:t>
            </a:r>
          </a:p>
          <a:p>
            <a:pPr marL="609480" indent="-456840">
              <a:lnSpc>
                <a:spcPct val="100000"/>
              </a:lnSpc>
              <a:buClr>
                <a:srgbClr val="FFFF00"/>
              </a:buClr>
              <a:buFont typeface="Wingdings" charset="2"/>
              <a:buChar char=""/>
            </a:pPr>
            <a:r>
              <a:rPr lang="en-GB" sz="2400" spc="-1" dirty="0">
                <a:solidFill>
                  <a:srgbClr val="FFFF00"/>
                </a:solidFill>
                <a:latin typeface="Calibri"/>
              </a:rPr>
              <a:t>During this module you’ll acquire an understanding of ML that will allow you to apply it moving forward.</a:t>
            </a:r>
            <a:endParaRPr lang="en-GB" sz="2400" b="0" strike="noStrike" spc="-1" dirty="0">
              <a:latin typeface="Arial"/>
            </a:endParaRPr>
          </a:p>
        </p:txBody>
      </p:sp>
      <p:pic>
        <p:nvPicPr>
          <p:cNvPr id="8" name="Picture 7">
            <a:extLst>
              <a:ext uri="{FF2B5EF4-FFF2-40B4-BE49-F238E27FC236}">
                <a16:creationId xmlns:a16="http://schemas.microsoft.com/office/drawing/2014/main" id="{07452395-23FB-4DF4-BFB0-8E7457784FA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122083042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05A2039-8257-446E-86BB-81A20B3C1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Example Applications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219" name="CustomShape 1"/>
          <p:cNvSpPr/>
          <p:nvPr/>
        </p:nvSpPr>
        <p:spPr>
          <a:xfrm>
            <a:off x="4685449" y="952919"/>
            <a:ext cx="7146668" cy="5217061"/>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lstStyle/>
          <a:p>
            <a:pPr marL="609480" indent="-456840">
              <a:lnSpc>
                <a:spcPct val="100000"/>
              </a:lnSpc>
              <a:buClr>
                <a:srgbClr val="FFFF00"/>
              </a:buClr>
              <a:buFont typeface="Wingdings" charset="2"/>
              <a:buChar char=""/>
            </a:pPr>
            <a:endParaRPr lang="en-GB" sz="2400" b="0" strike="noStrike" spc="-1" dirty="0">
              <a:latin typeface="Arial"/>
            </a:endParaRPr>
          </a:p>
        </p:txBody>
      </p:sp>
      <p:grpSp>
        <p:nvGrpSpPr>
          <p:cNvPr id="2" name="Group 1">
            <a:extLst>
              <a:ext uri="{FF2B5EF4-FFF2-40B4-BE49-F238E27FC236}">
                <a16:creationId xmlns:a16="http://schemas.microsoft.com/office/drawing/2014/main" id="{3DB4E218-0E42-0B45-9511-1B71170C62EB}"/>
              </a:ext>
            </a:extLst>
          </p:cNvPr>
          <p:cNvGrpSpPr/>
          <p:nvPr/>
        </p:nvGrpSpPr>
        <p:grpSpPr>
          <a:xfrm>
            <a:off x="238482" y="1270026"/>
            <a:ext cx="3924300" cy="3256324"/>
            <a:chOff x="238482" y="1270026"/>
            <a:chExt cx="3924300" cy="3256324"/>
          </a:xfrm>
        </p:grpSpPr>
        <p:pic>
          <p:nvPicPr>
            <p:cNvPr id="4" name="Picture 3">
              <a:extLst>
                <a:ext uri="{FF2B5EF4-FFF2-40B4-BE49-F238E27FC236}">
                  <a16:creationId xmlns:a16="http://schemas.microsoft.com/office/drawing/2014/main" id="{EF0F4220-1397-4A28-99D2-DBD260C5C1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482" y="1955328"/>
              <a:ext cx="3924300" cy="2202180"/>
            </a:xfrm>
            <a:prstGeom prst="rect">
              <a:avLst/>
            </a:prstGeom>
            <a:ln>
              <a:noFill/>
            </a:ln>
            <a:effectLst>
              <a:softEdge rad="112500"/>
            </a:effectLst>
          </p:spPr>
        </p:pic>
        <p:sp>
          <p:nvSpPr>
            <p:cNvPr id="18" name="By Ran Kirlian - Own work, CC BY-SA 4.0, https://commons.wikimedia.org/w/index.php?curid=4164754">
              <a:extLst>
                <a:ext uri="{FF2B5EF4-FFF2-40B4-BE49-F238E27FC236}">
                  <a16:creationId xmlns:a16="http://schemas.microsoft.com/office/drawing/2014/main" id="{B48AE3D8-C35D-44CA-BF22-E04731AE6890}"/>
                </a:ext>
              </a:extLst>
            </p:cNvPr>
            <p:cNvSpPr txBox="1"/>
            <p:nvPr/>
          </p:nvSpPr>
          <p:spPr>
            <a:xfrm>
              <a:off x="1481087" y="4095467"/>
              <a:ext cx="1323435" cy="430883"/>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300" b="1">
                  <a:solidFill>
                    <a:srgbClr val="FFFFFF"/>
                  </a:solidFill>
                  <a:latin typeface="Arial"/>
                  <a:ea typeface="Arial"/>
                  <a:cs typeface="Arial"/>
                  <a:sym typeface="Arial"/>
                </a:defRPr>
              </a:lvl1pPr>
            </a:lstStyle>
            <a:p>
              <a:pPr algn="ctr"/>
              <a:r>
                <a:rPr lang="en-GB" sz="1100" dirty="0">
                  <a:latin typeface="Calibri" panose="020F0502020204030204" pitchFamily="34" charset="0"/>
                  <a:cs typeface="Calibri" panose="020F0502020204030204" pitchFamily="34" charset="0"/>
                </a:rPr>
                <a:t>Image Credit: SARAO</a:t>
              </a:r>
              <a:endParaRPr lang="en-US" sz="1100" dirty="0">
                <a:latin typeface="Calibri" panose="020F0502020204030204" pitchFamily="34" charset="0"/>
                <a:cs typeface="Calibri" panose="020F0502020204030204" pitchFamily="34" charset="0"/>
              </a:endParaRPr>
            </a:p>
            <a:p>
              <a:pPr algn="ctr"/>
              <a:endParaRPr sz="1100" dirty="0">
                <a:latin typeface="Calibri" panose="020F0502020204030204" pitchFamily="34" charset="0"/>
                <a:cs typeface="Calibri" panose="020F0502020204030204" pitchFamily="34" charset="0"/>
              </a:endParaRPr>
            </a:p>
          </p:txBody>
        </p:sp>
        <p:sp>
          <p:nvSpPr>
            <p:cNvPr id="21" name="Title 1">
              <a:extLst>
                <a:ext uri="{FF2B5EF4-FFF2-40B4-BE49-F238E27FC236}">
                  <a16:creationId xmlns:a16="http://schemas.microsoft.com/office/drawing/2014/main" id="{AC898737-7511-4E6B-B4E4-2786E0A767C4}"/>
                </a:ext>
              </a:extLst>
            </p:cNvPr>
            <p:cNvSpPr txBox="1"/>
            <p:nvPr/>
          </p:nvSpPr>
          <p:spPr>
            <a:xfrm>
              <a:off x="528992" y="1270026"/>
              <a:ext cx="3465467" cy="83686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dirty="0">
                  <a:solidFill>
                    <a:srgbClr val="FFFF00"/>
                  </a:solidFill>
                  <a:latin typeface="Calibri" panose="020F0502020204030204" pitchFamily="34" charset="0"/>
                  <a:cs typeface="Calibri" panose="020F0502020204030204" pitchFamily="34" charset="0"/>
                </a:rPr>
                <a:t>Searching for rare stars in astronomy data</a:t>
              </a:r>
              <a:endParaRPr dirty="0">
                <a:solidFill>
                  <a:srgbClr val="FFFF00"/>
                </a:solidFill>
                <a:latin typeface="Calibri" panose="020F0502020204030204" pitchFamily="34" charset="0"/>
                <a:cs typeface="Calibri" panose="020F0502020204030204" pitchFamily="34" charset="0"/>
              </a:endParaRPr>
            </a:p>
          </p:txBody>
        </p:sp>
      </p:grpSp>
      <p:grpSp>
        <p:nvGrpSpPr>
          <p:cNvPr id="5" name="Group 4">
            <a:extLst>
              <a:ext uri="{FF2B5EF4-FFF2-40B4-BE49-F238E27FC236}">
                <a16:creationId xmlns:a16="http://schemas.microsoft.com/office/drawing/2014/main" id="{A92169ED-EDF0-3B4A-BF7E-B04A11024A6F}"/>
              </a:ext>
            </a:extLst>
          </p:cNvPr>
          <p:cNvGrpSpPr/>
          <p:nvPr/>
        </p:nvGrpSpPr>
        <p:grpSpPr>
          <a:xfrm>
            <a:off x="4394624" y="1224911"/>
            <a:ext cx="3545474" cy="4403689"/>
            <a:chOff x="4394624" y="1224911"/>
            <a:chExt cx="3545474" cy="4403689"/>
          </a:xfrm>
        </p:grpSpPr>
        <p:pic>
          <p:nvPicPr>
            <p:cNvPr id="6" name="Picture 5">
              <a:extLst>
                <a:ext uri="{FF2B5EF4-FFF2-40B4-BE49-F238E27FC236}">
                  <a16:creationId xmlns:a16="http://schemas.microsoft.com/office/drawing/2014/main" id="{8B9E6D64-7510-4C33-BD1D-89C8A037FF2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394624" y="1931066"/>
              <a:ext cx="3451213" cy="3697534"/>
            </a:xfrm>
            <a:prstGeom prst="rect">
              <a:avLst/>
            </a:prstGeom>
            <a:ln>
              <a:noFill/>
            </a:ln>
            <a:effectLst>
              <a:softEdge rad="112500"/>
            </a:effectLst>
          </p:spPr>
        </p:pic>
        <p:sp>
          <p:nvSpPr>
            <p:cNvPr id="22" name="Title 1">
              <a:extLst>
                <a:ext uri="{FF2B5EF4-FFF2-40B4-BE49-F238E27FC236}">
                  <a16:creationId xmlns:a16="http://schemas.microsoft.com/office/drawing/2014/main" id="{CD0B0D4A-92F6-468F-BC12-EC578AE0CE79}"/>
                </a:ext>
              </a:extLst>
            </p:cNvPr>
            <p:cNvSpPr txBox="1"/>
            <p:nvPr/>
          </p:nvSpPr>
          <p:spPr>
            <a:xfrm>
              <a:off x="4474631" y="1224911"/>
              <a:ext cx="3465467" cy="83686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dirty="0">
                  <a:solidFill>
                    <a:srgbClr val="FFFF00"/>
                  </a:solidFill>
                  <a:latin typeface="Calibri" panose="020F0502020204030204" pitchFamily="34" charset="0"/>
                  <a:cs typeface="Calibri" panose="020F0502020204030204" pitchFamily="34" charset="0"/>
                </a:rPr>
                <a:t>Identifying regions of disease in medical images</a:t>
              </a:r>
              <a:endParaRPr dirty="0">
                <a:solidFill>
                  <a:srgbClr val="FFFF00"/>
                </a:solidFill>
                <a:latin typeface="Calibri" panose="020F0502020204030204" pitchFamily="34" charset="0"/>
                <a:cs typeface="Calibri" panose="020F0502020204030204" pitchFamily="34" charset="0"/>
              </a:endParaRPr>
            </a:p>
          </p:txBody>
        </p:sp>
      </p:grpSp>
      <p:sp>
        <p:nvSpPr>
          <p:cNvPr id="23" name="By Ran Kirlian - Own work, CC BY-SA 4.0, https://commons.wikimedia.org/w/index.php?curid=4164754">
            <a:extLst>
              <a:ext uri="{FF2B5EF4-FFF2-40B4-BE49-F238E27FC236}">
                <a16:creationId xmlns:a16="http://schemas.microsoft.com/office/drawing/2014/main" id="{7507215B-3258-421B-8834-41298AF5017A}"/>
              </a:ext>
            </a:extLst>
          </p:cNvPr>
          <p:cNvSpPr txBox="1"/>
          <p:nvPr/>
        </p:nvSpPr>
        <p:spPr>
          <a:xfrm>
            <a:off x="2828679" y="5797285"/>
            <a:ext cx="6456251" cy="430883"/>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300" b="1">
                <a:solidFill>
                  <a:srgbClr val="FFFFFF"/>
                </a:solidFill>
                <a:latin typeface="Arial"/>
                <a:ea typeface="Arial"/>
                <a:cs typeface="Arial"/>
                <a:sym typeface="Arial"/>
              </a:defRPr>
            </a:lvl1pPr>
          </a:lstStyle>
          <a:p>
            <a:pPr algn="ctr"/>
            <a:r>
              <a:rPr lang="en-US" sz="1100" dirty="0">
                <a:latin typeface="Calibri" panose="020F0502020204030204" pitchFamily="34" charset="0"/>
                <a:cs typeface="Calibri" panose="020F0502020204030204" pitchFamily="34" charset="0"/>
              </a:rPr>
              <a:t>Uncredited images obtained from https://</a:t>
            </a:r>
            <a:r>
              <a:rPr lang="en-US" sz="1100" dirty="0" err="1">
                <a:latin typeface="Calibri" panose="020F0502020204030204" pitchFamily="34" charset="0"/>
                <a:cs typeface="Calibri" panose="020F0502020204030204" pitchFamily="34" charset="0"/>
              </a:rPr>
              <a:t>pixabay.com</a:t>
            </a:r>
            <a:r>
              <a:rPr lang="en-US" sz="1100" dirty="0">
                <a:latin typeface="Calibri" panose="020F0502020204030204" pitchFamily="34" charset="0"/>
                <a:cs typeface="Calibri" panose="020F0502020204030204" pitchFamily="34" charset="0"/>
              </a:rPr>
              <a:t> (Creative Commons License, no attribution required).</a:t>
            </a:r>
          </a:p>
          <a:p>
            <a:pPr algn="ctr"/>
            <a:endParaRPr sz="1100" dirty="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8B0DF68B-C4B2-E24E-8EDB-553B3EA7BB5B}"/>
              </a:ext>
            </a:extLst>
          </p:cNvPr>
          <p:cNvGrpSpPr/>
          <p:nvPr/>
        </p:nvGrpSpPr>
        <p:grpSpPr>
          <a:xfrm>
            <a:off x="7977857" y="1369002"/>
            <a:ext cx="3811896" cy="2941907"/>
            <a:chOff x="7977857" y="1369002"/>
            <a:chExt cx="3811896" cy="2941907"/>
          </a:xfrm>
        </p:grpSpPr>
        <p:pic>
          <p:nvPicPr>
            <p:cNvPr id="8" name="Picture 7">
              <a:extLst>
                <a:ext uri="{FF2B5EF4-FFF2-40B4-BE49-F238E27FC236}">
                  <a16:creationId xmlns:a16="http://schemas.microsoft.com/office/drawing/2014/main" id="{F5DD5C6E-9451-461C-8D46-23EEA82429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7857" y="1877847"/>
              <a:ext cx="3811896" cy="2433062"/>
            </a:xfrm>
            <a:prstGeom prst="rect">
              <a:avLst/>
            </a:prstGeom>
            <a:ln>
              <a:noFill/>
            </a:ln>
            <a:effectLst>
              <a:softEdge rad="112500"/>
            </a:effectLst>
          </p:spPr>
        </p:pic>
        <p:sp>
          <p:nvSpPr>
            <p:cNvPr id="26" name="Title 1">
              <a:extLst>
                <a:ext uri="{FF2B5EF4-FFF2-40B4-BE49-F238E27FC236}">
                  <a16:creationId xmlns:a16="http://schemas.microsoft.com/office/drawing/2014/main" id="{03BECE5E-674E-43A1-9244-71C656E424A4}"/>
                </a:ext>
              </a:extLst>
            </p:cNvPr>
            <p:cNvSpPr txBox="1"/>
            <p:nvPr/>
          </p:nvSpPr>
          <p:spPr>
            <a:xfrm>
              <a:off x="8093855" y="1369002"/>
              <a:ext cx="3465467" cy="83686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Climate Modelling</a:t>
              </a:r>
              <a:endParaRPr>
                <a:solidFill>
                  <a:srgbClr val="FFFF00"/>
                </a:solidFill>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E17732E5-57EF-9942-8C36-05F6AB111CB3}"/>
              </a:ext>
            </a:extLst>
          </p:cNvPr>
          <p:cNvGrpSpPr/>
          <p:nvPr/>
        </p:nvGrpSpPr>
        <p:grpSpPr>
          <a:xfrm>
            <a:off x="219817" y="4404719"/>
            <a:ext cx="4656256" cy="1594962"/>
            <a:chOff x="219817" y="4404719"/>
            <a:chExt cx="4656256" cy="1594962"/>
          </a:xfrm>
        </p:grpSpPr>
        <p:pic>
          <p:nvPicPr>
            <p:cNvPr id="10" name="Picture 9">
              <a:extLst>
                <a:ext uri="{FF2B5EF4-FFF2-40B4-BE49-F238E27FC236}">
                  <a16:creationId xmlns:a16="http://schemas.microsoft.com/office/drawing/2014/main" id="{690F214C-9B16-463B-93CD-A38C772B97C8}"/>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19817" y="4404719"/>
              <a:ext cx="1915151" cy="1594962"/>
            </a:xfrm>
            <a:prstGeom prst="rect">
              <a:avLst/>
            </a:prstGeom>
            <a:ln>
              <a:noFill/>
            </a:ln>
            <a:effectLst>
              <a:softEdge rad="112500"/>
            </a:effectLst>
          </p:spPr>
        </p:pic>
        <p:sp>
          <p:nvSpPr>
            <p:cNvPr id="29" name="Title 1">
              <a:extLst>
                <a:ext uri="{FF2B5EF4-FFF2-40B4-BE49-F238E27FC236}">
                  <a16:creationId xmlns:a16="http://schemas.microsoft.com/office/drawing/2014/main" id="{93AC07E2-373C-4E5D-B86D-0033CEDD0D4D}"/>
                </a:ext>
              </a:extLst>
            </p:cNvPr>
            <p:cNvSpPr txBox="1"/>
            <p:nvPr/>
          </p:nvSpPr>
          <p:spPr>
            <a:xfrm>
              <a:off x="1410606" y="4959310"/>
              <a:ext cx="3465467" cy="83686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Facial Recognition</a:t>
              </a:r>
              <a:endParaRPr>
                <a:solidFill>
                  <a:srgbClr val="FFFF00"/>
                </a:solidFill>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CF33EDDC-0EC4-C340-A1EA-F13836E5FCF8}"/>
              </a:ext>
            </a:extLst>
          </p:cNvPr>
          <p:cNvGrpSpPr/>
          <p:nvPr/>
        </p:nvGrpSpPr>
        <p:grpSpPr>
          <a:xfrm>
            <a:off x="8101603" y="4404484"/>
            <a:ext cx="3910156" cy="1299225"/>
            <a:chOff x="8101603" y="4404484"/>
            <a:chExt cx="3910156" cy="1299225"/>
          </a:xfrm>
        </p:grpSpPr>
        <p:pic>
          <p:nvPicPr>
            <p:cNvPr id="12" name="Picture 11">
              <a:extLst>
                <a:ext uri="{FF2B5EF4-FFF2-40B4-BE49-F238E27FC236}">
                  <a16:creationId xmlns:a16="http://schemas.microsoft.com/office/drawing/2014/main" id="{151E28CB-A9F5-41C8-953C-BB1F3BA0057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101603" y="4404484"/>
              <a:ext cx="1299225" cy="1299225"/>
            </a:xfrm>
            <a:prstGeom prst="rect">
              <a:avLst/>
            </a:prstGeom>
            <a:ln>
              <a:noFill/>
            </a:ln>
            <a:effectLst>
              <a:softEdge rad="112500"/>
            </a:effectLst>
          </p:spPr>
        </p:pic>
        <p:sp>
          <p:nvSpPr>
            <p:cNvPr id="32" name="Title 1">
              <a:extLst>
                <a:ext uri="{FF2B5EF4-FFF2-40B4-BE49-F238E27FC236}">
                  <a16:creationId xmlns:a16="http://schemas.microsoft.com/office/drawing/2014/main" id="{4091B80F-7278-405A-ACE5-F02AAD4628AA}"/>
                </a:ext>
              </a:extLst>
            </p:cNvPr>
            <p:cNvSpPr txBox="1"/>
            <p:nvPr/>
          </p:nvSpPr>
          <p:spPr>
            <a:xfrm>
              <a:off x="8984735" y="4828167"/>
              <a:ext cx="3027024" cy="83686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Voice Recognition</a:t>
              </a:r>
              <a:endParaRPr>
                <a:solidFill>
                  <a:srgbClr val="FFFF00"/>
                </a:solidFill>
                <a:latin typeface="Calibri" panose="020F0502020204030204" pitchFamily="34" charset="0"/>
                <a:cs typeface="Calibri" panose="020F0502020204030204" pitchFamily="34" charset="0"/>
              </a:endParaRPr>
            </a:p>
          </p:txBody>
        </p:sp>
      </p:grpSp>
      <p:pic>
        <p:nvPicPr>
          <p:cNvPr id="27" name="Picture 26">
            <a:extLst>
              <a:ext uri="{FF2B5EF4-FFF2-40B4-BE49-F238E27FC236}">
                <a16:creationId xmlns:a16="http://schemas.microsoft.com/office/drawing/2014/main" id="{73AA2341-E7F0-46E8-A208-94A6041FC80C}"/>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282077284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FBD060-92C6-4756-A71D-67C29939F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latin typeface="Calibri"/>
              </a:rPr>
              <a:t>Human Decision Making</a:t>
            </a:r>
            <a:endParaRPr lang="en-GB" sz="3600" b="0" strike="noStrike" spc="-1" dirty="0">
              <a:solidFill>
                <a:schemeClr val="bg1"/>
              </a:solidFill>
              <a:latin typeface="Arial"/>
            </a:endParaRPr>
          </a:p>
        </p:txBody>
      </p:sp>
      <p:sp>
        <p:nvSpPr>
          <p:cNvPr id="14" name="Title 1">
            <a:extLst>
              <a:ext uri="{FF2B5EF4-FFF2-40B4-BE49-F238E27FC236}">
                <a16:creationId xmlns:a16="http://schemas.microsoft.com/office/drawing/2014/main" id="{7A39218E-3F3E-4230-BBC2-126855362778}"/>
              </a:ext>
            </a:extLst>
          </p:cNvPr>
          <p:cNvSpPr txBox="1"/>
          <p:nvPr/>
        </p:nvSpPr>
        <p:spPr>
          <a:xfrm>
            <a:off x="1315709" y="1287131"/>
            <a:ext cx="9560581" cy="1423050"/>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sz="2000" dirty="0">
                <a:solidFill>
                  <a:srgbClr val="FFFF00"/>
                </a:solidFill>
                <a:latin typeface="Calibri" panose="020F0502020204030204" pitchFamily="34" charset="0"/>
                <a:cs typeface="Calibri" panose="020F0502020204030204" pitchFamily="34" charset="0"/>
              </a:rPr>
              <a:t>Using available information / </a:t>
            </a:r>
            <a:r>
              <a:rPr lang="en-GB" sz="2000" dirty="0">
                <a:solidFill>
                  <a:srgbClr val="FFFF00"/>
                </a:solidFill>
                <a:latin typeface="Calibri" panose="020F0502020204030204" pitchFamily="34" charset="0"/>
                <a:cs typeface="Calibri" panose="020F0502020204030204" pitchFamily="34" charset="0"/>
              </a:rPr>
              <a:t>past </a:t>
            </a:r>
            <a:r>
              <a:rPr sz="2000" dirty="0">
                <a:solidFill>
                  <a:srgbClr val="FFFF00"/>
                </a:solidFill>
                <a:latin typeface="Calibri" panose="020F0502020204030204" pitchFamily="34" charset="0"/>
                <a:cs typeface="Calibri" panose="020F0502020204030204" pitchFamily="34" charset="0"/>
              </a:rPr>
              <a:t>experience</a:t>
            </a:r>
            <a:r>
              <a:rPr lang="en-GB" sz="2000" dirty="0">
                <a:solidFill>
                  <a:srgbClr val="FFFF00"/>
                </a:solidFill>
                <a:latin typeface="Calibri" panose="020F0502020204030204" pitchFamily="34" charset="0"/>
                <a:cs typeface="Calibri" panose="020F0502020204030204" pitchFamily="34" charset="0"/>
              </a:rPr>
              <a:t> we try to </a:t>
            </a:r>
            <a:r>
              <a:rPr sz="2000" dirty="0">
                <a:solidFill>
                  <a:srgbClr val="FFFF00"/>
                </a:solidFill>
                <a:latin typeface="Calibri" panose="020F0502020204030204" pitchFamily="34" charset="0"/>
                <a:cs typeface="Calibri" panose="020F0502020204030204" pitchFamily="34" charset="0"/>
              </a:rPr>
              <a:t>make optimal decisions. </a:t>
            </a:r>
          </a:p>
          <a:p>
            <a:pPr>
              <a:defRPr sz="2000" b="1">
                <a:solidFill>
                  <a:srgbClr val="FFFFFF"/>
                </a:solidFill>
                <a:latin typeface="Arial"/>
                <a:ea typeface="Arial"/>
                <a:cs typeface="Arial"/>
                <a:sym typeface="Arial"/>
              </a:defRPr>
            </a:pPr>
            <a:endParaRPr sz="2000" dirty="0">
              <a:solidFill>
                <a:srgbClr val="FFFF00"/>
              </a:solidFill>
            </a:endParaRPr>
          </a:p>
        </p:txBody>
      </p:sp>
      <p:pic>
        <p:nvPicPr>
          <p:cNvPr id="15" name="Picture 14">
            <a:extLst>
              <a:ext uri="{FF2B5EF4-FFF2-40B4-BE49-F238E27FC236}">
                <a16:creationId xmlns:a16="http://schemas.microsoft.com/office/drawing/2014/main" id="{B3B8EA74-C069-4EEF-A14A-990F2E4996F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518360" y="3175433"/>
            <a:ext cx="2835284" cy="2039337"/>
          </a:xfrm>
          <a:prstGeom prst="rect">
            <a:avLst/>
          </a:prstGeom>
        </p:spPr>
      </p:pic>
      <p:grpSp>
        <p:nvGrpSpPr>
          <p:cNvPr id="17" name="Group">
            <a:extLst>
              <a:ext uri="{FF2B5EF4-FFF2-40B4-BE49-F238E27FC236}">
                <a16:creationId xmlns:a16="http://schemas.microsoft.com/office/drawing/2014/main" id="{DAA88D53-F013-4C8E-8A13-14C30AEA572F}"/>
              </a:ext>
            </a:extLst>
          </p:cNvPr>
          <p:cNvGrpSpPr/>
          <p:nvPr/>
        </p:nvGrpSpPr>
        <p:grpSpPr>
          <a:xfrm>
            <a:off x="1679602" y="3437037"/>
            <a:ext cx="4209178" cy="1143002"/>
            <a:chOff x="0" y="0"/>
            <a:chExt cx="4209176" cy="1143000"/>
          </a:xfrm>
        </p:grpSpPr>
        <p:sp>
          <p:nvSpPr>
            <p:cNvPr id="18" name="Connection Line">
              <a:extLst>
                <a:ext uri="{FF2B5EF4-FFF2-40B4-BE49-F238E27FC236}">
                  <a16:creationId xmlns:a16="http://schemas.microsoft.com/office/drawing/2014/main" id="{3AFB01F8-52D6-4B19-A3B9-A765DA799446}"/>
                </a:ext>
              </a:extLst>
            </p:cNvPr>
            <p:cNvSpPr/>
            <p:nvPr/>
          </p:nvSpPr>
          <p:spPr>
            <a:xfrm>
              <a:off x="1757936" y="121084"/>
              <a:ext cx="2451241" cy="633369"/>
            </a:xfrm>
            <a:custGeom>
              <a:avLst/>
              <a:gdLst/>
              <a:ahLst/>
              <a:cxnLst>
                <a:cxn ang="0">
                  <a:pos x="wd2" y="hd2"/>
                </a:cxn>
                <a:cxn ang="5400000">
                  <a:pos x="wd2" y="hd2"/>
                </a:cxn>
                <a:cxn ang="10800000">
                  <a:pos x="wd2" y="hd2"/>
                </a:cxn>
                <a:cxn ang="16200000">
                  <a:pos x="wd2" y="hd2"/>
                </a:cxn>
              </a:cxnLst>
              <a:rect l="0" t="0" r="r" b="b"/>
              <a:pathLst>
                <a:path w="21600" h="17989" extrusionOk="0">
                  <a:moveTo>
                    <a:pt x="0" y="2453"/>
                  </a:moveTo>
                  <a:cubicBezTo>
                    <a:pt x="7392" y="-3611"/>
                    <a:pt x="14592" y="1568"/>
                    <a:pt x="21600" y="17989"/>
                  </a:cubicBezTo>
                </a:path>
              </a:pathLst>
            </a:custGeom>
            <a:noFill/>
            <a:ln w="38100" cap="flat">
              <a:solidFill>
                <a:schemeClr val="bg1"/>
              </a:solidFill>
              <a:prstDash val="solid"/>
              <a:round/>
              <a:tailEnd type="stealth" w="med" len="med"/>
            </a:ln>
            <a:effectLst>
              <a:outerShdw blurRad="50800" dist="38100" dir="2700000" algn="tl" rotWithShape="0">
                <a:prstClr val="black">
                  <a:alpha val="40000"/>
                </a:prstClr>
              </a:outerShdw>
            </a:effectLst>
          </p:spPr>
          <p:txBody>
            <a:bodyPr/>
            <a:lstStyle/>
            <a:p>
              <a:endParaRPr/>
            </a:p>
          </p:txBody>
        </p:sp>
        <p:sp>
          <p:nvSpPr>
            <p:cNvPr id="19" name="Title 1">
              <a:extLst>
                <a:ext uri="{FF2B5EF4-FFF2-40B4-BE49-F238E27FC236}">
                  <a16:creationId xmlns:a16="http://schemas.microsoft.com/office/drawing/2014/main" id="{D7E1C799-0E09-45D0-89B3-F2E4F203B20D}"/>
                </a:ext>
              </a:extLst>
            </p:cNvPr>
            <p:cNvSpPr txBox="1"/>
            <p:nvPr/>
          </p:nvSpPr>
          <p:spPr>
            <a:xfrm>
              <a:off x="0" y="0"/>
              <a:ext cx="1757937" cy="1143001"/>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Data (Sight, sound, taste, touch, smell)</a:t>
              </a:r>
            </a:p>
          </p:txBody>
        </p:sp>
      </p:grpSp>
      <p:grpSp>
        <p:nvGrpSpPr>
          <p:cNvPr id="20" name="Group">
            <a:extLst>
              <a:ext uri="{FF2B5EF4-FFF2-40B4-BE49-F238E27FC236}">
                <a16:creationId xmlns:a16="http://schemas.microsoft.com/office/drawing/2014/main" id="{015E7B17-D4D3-46A7-80DF-16075FE4E690}"/>
              </a:ext>
            </a:extLst>
          </p:cNvPr>
          <p:cNvGrpSpPr/>
          <p:nvPr/>
        </p:nvGrpSpPr>
        <p:grpSpPr>
          <a:xfrm>
            <a:off x="5983225" y="3135699"/>
            <a:ext cx="4632554" cy="1032549"/>
            <a:chOff x="0" y="0"/>
            <a:chExt cx="4632553" cy="1032547"/>
          </a:xfrm>
        </p:grpSpPr>
        <p:sp>
          <p:nvSpPr>
            <p:cNvPr id="21" name="Title 1">
              <a:extLst>
                <a:ext uri="{FF2B5EF4-FFF2-40B4-BE49-F238E27FC236}">
                  <a16:creationId xmlns:a16="http://schemas.microsoft.com/office/drawing/2014/main" id="{4B185334-1187-4C1B-93F4-AC01D5DF22F2}"/>
                </a:ext>
              </a:extLst>
            </p:cNvPr>
            <p:cNvSpPr txBox="1"/>
            <p:nvPr/>
          </p:nvSpPr>
          <p:spPr>
            <a:xfrm>
              <a:off x="2281034" y="0"/>
              <a:ext cx="2351519" cy="836860"/>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Actions /Decisions</a:t>
              </a:r>
            </a:p>
          </p:txBody>
        </p:sp>
        <p:sp>
          <p:nvSpPr>
            <p:cNvPr id="22" name="Connection Line">
              <a:extLst>
                <a:ext uri="{FF2B5EF4-FFF2-40B4-BE49-F238E27FC236}">
                  <a16:creationId xmlns:a16="http://schemas.microsoft.com/office/drawing/2014/main" id="{FFB5E513-F0BB-4170-BE7B-44ADA73585E2}"/>
                </a:ext>
              </a:extLst>
            </p:cNvPr>
            <p:cNvSpPr/>
            <p:nvPr/>
          </p:nvSpPr>
          <p:spPr>
            <a:xfrm>
              <a:off x="0" y="152003"/>
              <a:ext cx="2281009" cy="880544"/>
            </a:xfrm>
            <a:custGeom>
              <a:avLst/>
              <a:gdLst/>
              <a:ahLst/>
              <a:cxnLst>
                <a:cxn ang="0">
                  <a:pos x="wd2" y="hd2"/>
                </a:cxn>
                <a:cxn ang="5400000">
                  <a:pos x="wd2" y="hd2"/>
                </a:cxn>
                <a:cxn ang="10800000">
                  <a:pos x="wd2" y="hd2"/>
                </a:cxn>
                <a:cxn ang="16200000">
                  <a:pos x="wd2" y="hd2"/>
                </a:cxn>
              </a:cxnLst>
              <a:rect l="0" t="0" r="r" b="b"/>
              <a:pathLst>
                <a:path w="21600" h="19699" extrusionOk="0">
                  <a:moveTo>
                    <a:pt x="0" y="19699"/>
                  </a:moveTo>
                  <a:cubicBezTo>
                    <a:pt x="6477" y="4503"/>
                    <a:pt x="13677" y="-1901"/>
                    <a:pt x="21600" y="486"/>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a:p>
          </p:txBody>
        </p:sp>
      </p:grpSp>
      <p:pic>
        <p:nvPicPr>
          <p:cNvPr id="12" name="Picture 11">
            <a:extLst>
              <a:ext uri="{FF2B5EF4-FFF2-40B4-BE49-F238E27FC236}">
                <a16:creationId xmlns:a16="http://schemas.microsoft.com/office/drawing/2014/main" id="{E9477058-BDDE-42D3-9FCA-06702932BFB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199097892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advAuto="0"/>
      <p:bldP spid="2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2" name="CustomShape 2">
            <a:extLst>
              <a:ext uri="{FF2B5EF4-FFF2-40B4-BE49-F238E27FC236}">
                <a16:creationId xmlns:a16="http://schemas.microsoft.com/office/drawing/2014/main" id="{52BE55E6-C83B-644A-8F64-60C1A2741830}"/>
              </a:ext>
            </a:extLst>
          </p:cNvPr>
          <p:cNvSpPr/>
          <p:nvPr/>
        </p:nvSpPr>
        <p:spPr>
          <a:xfrm>
            <a:off x="2785533" y="3098714"/>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Masterclass Environment</a:t>
            </a:r>
            <a:endParaRPr lang="en-US"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401141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F451F5-F883-4403-9F97-3ED2B0BF4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latin typeface="Calibri"/>
              </a:rPr>
              <a:t>Quantifying Experience</a:t>
            </a:r>
            <a:endParaRPr lang="en-GB" sz="3600" b="0" strike="noStrike" spc="-1" dirty="0">
              <a:solidFill>
                <a:schemeClr val="bg1"/>
              </a:solidFill>
              <a:latin typeface="Arial"/>
            </a:endParaRPr>
          </a:p>
        </p:txBody>
      </p:sp>
      <p:graphicFrame>
        <p:nvGraphicFramePr>
          <p:cNvPr id="2" name="Table 1">
            <a:extLst>
              <a:ext uri="{FF2B5EF4-FFF2-40B4-BE49-F238E27FC236}">
                <a16:creationId xmlns:a16="http://schemas.microsoft.com/office/drawing/2014/main" id="{48E5C347-C3E6-4521-98BD-A2B4D1051224}"/>
              </a:ext>
            </a:extLst>
          </p:cNvPr>
          <p:cNvGraphicFramePr>
            <a:graphicFrameLocks noGrp="1"/>
          </p:cNvGraphicFramePr>
          <p:nvPr>
            <p:extLst>
              <p:ext uri="{D42A27DB-BD31-4B8C-83A1-F6EECF244321}">
                <p14:modId xmlns:p14="http://schemas.microsoft.com/office/powerpoint/2010/main" val="427085522"/>
              </p:ext>
            </p:extLst>
          </p:nvPr>
        </p:nvGraphicFramePr>
        <p:xfrm>
          <a:off x="1812042" y="3325516"/>
          <a:ext cx="65024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Mass (Kg)</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 Height (cm)</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Legs</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Colour</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25.4</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Black</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18</a:t>
                      </a:r>
                    </a:p>
                  </a:txBody>
                  <a:tcPr/>
                </a:tc>
                <a:tc>
                  <a:txBody>
                    <a:bodyPr/>
                    <a:lstStyle/>
                    <a:p>
                      <a:pPr algn="ctr"/>
                      <a:r>
                        <a:rPr lang="en-GB">
                          <a:latin typeface="Calibri" panose="020F0502020204030204" pitchFamily="34" charset="0"/>
                          <a:cs typeface="Calibri" panose="020F0502020204030204" pitchFamily="34" charset="0"/>
                        </a:rPr>
                        <a:t>43.5</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Brown</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0.1</a:t>
                      </a:r>
                    </a:p>
                  </a:txBody>
                  <a:tcPr/>
                </a:tc>
                <a:tc>
                  <a:txBody>
                    <a:bodyPr/>
                    <a:lstStyle/>
                    <a:p>
                      <a:pPr algn="ctr"/>
                      <a:r>
                        <a:rPr lang="en-GB">
                          <a:latin typeface="Calibri" panose="020F0502020204030204" pitchFamily="34" charset="0"/>
                          <a:cs typeface="Calibri" panose="020F0502020204030204" pitchFamily="34" charset="0"/>
                        </a:rPr>
                        <a:t>5.1</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Grey/Black</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sp>
        <p:nvSpPr>
          <p:cNvPr id="15" name="Title 1">
            <a:extLst>
              <a:ext uri="{FF2B5EF4-FFF2-40B4-BE49-F238E27FC236}">
                <a16:creationId xmlns:a16="http://schemas.microsoft.com/office/drawing/2014/main" id="{A45A7E6D-78A1-43E9-A7B2-1BC5AA4FE09B}"/>
              </a:ext>
            </a:extLst>
          </p:cNvPr>
          <p:cNvSpPr txBox="1"/>
          <p:nvPr/>
        </p:nvSpPr>
        <p:spPr>
          <a:xfrm>
            <a:off x="1775720" y="1445422"/>
            <a:ext cx="9317190" cy="134434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Experience is describable and quantifiable as data.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You already intuitively understand what data is, but to understand ML, we must explain the terminology used in the field. </a:t>
            </a:r>
            <a:endParaRPr sz="200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a:solidFill>
                <a:srgbClr val="FFFF00"/>
              </a:solidFill>
            </a:endParaRPr>
          </a:p>
        </p:txBody>
      </p:sp>
      <p:graphicFrame>
        <p:nvGraphicFramePr>
          <p:cNvPr id="16" name="Table 15">
            <a:extLst>
              <a:ext uri="{FF2B5EF4-FFF2-40B4-BE49-F238E27FC236}">
                <a16:creationId xmlns:a16="http://schemas.microsoft.com/office/drawing/2014/main" id="{A0D151B0-7EFF-4B48-9AB1-0AD062F6A0B8}"/>
              </a:ext>
            </a:extLst>
          </p:cNvPr>
          <p:cNvGraphicFramePr>
            <a:graphicFrameLocks noGrp="1"/>
          </p:cNvGraphicFramePr>
          <p:nvPr>
            <p:extLst>
              <p:ext uri="{D42A27DB-BD31-4B8C-83A1-F6EECF244321}">
                <p14:modId xmlns:p14="http://schemas.microsoft.com/office/powerpoint/2010/main" val="958960909"/>
              </p:ext>
            </p:extLst>
          </p:nvPr>
        </p:nvGraphicFramePr>
        <p:xfrm>
          <a:off x="9150149" y="3325516"/>
          <a:ext cx="16256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Class / Label</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Cat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Dog</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Mouse</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grpSp>
        <p:nvGrpSpPr>
          <p:cNvPr id="4" name="Group 3">
            <a:extLst>
              <a:ext uri="{FF2B5EF4-FFF2-40B4-BE49-F238E27FC236}">
                <a16:creationId xmlns:a16="http://schemas.microsoft.com/office/drawing/2014/main" id="{40371C24-A299-4542-A82A-2E46F406742E}"/>
              </a:ext>
            </a:extLst>
          </p:cNvPr>
          <p:cNvGrpSpPr/>
          <p:nvPr/>
        </p:nvGrpSpPr>
        <p:grpSpPr>
          <a:xfrm>
            <a:off x="2604014" y="2714255"/>
            <a:ext cx="5168103" cy="531011"/>
            <a:chOff x="2271505" y="2205267"/>
            <a:chExt cx="5168103" cy="531011"/>
          </a:xfrm>
        </p:grpSpPr>
        <p:sp>
          <p:nvSpPr>
            <p:cNvPr id="17" name="Title 1">
              <a:extLst>
                <a:ext uri="{FF2B5EF4-FFF2-40B4-BE49-F238E27FC236}">
                  <a16:creationId xmlns:a16="http://schemas.microsoft.com/office/drawing/2014/main" id="{82F7F0B8-DFAE-46BD-BA20-652902D39C37}"/>
                </a:ext>
              </a:extLst>
            </p:cNvPr>
            <p:cNvSpPr txBox="1"/>
            <p:nvPr/>
          </p:nvSpPr>
          <p:spPr>
            <a:xfrm>
              <a:off x="2271505" y="2205267"/>
              <a:ext cx="5168103"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Variables / Attributes / Features</a:t>
              </a:r>
              <a:endParaRPr>
                <a:solidFill>
                  <a:srgbClr val="FFFF00"/>
                </a:solidFill>
                <a:latin typeface="Calibri" panose="020F0502020204030204" pitchFamily="34" charset="0"/>
                <a:cs typeface="Calibri" panose="020F0502020204030204" pitchFamily="34" charset="0"/>
              </a:endParaRPr>
            </a:p>
          </p:txBody>
        </p:sp>
        <p:sp>
          <p:nvSpPr>
            <p:cNvPr id="6" name="Left Brace 5">
              <a:extLst>
                <a:ext uri="{FF2B5EF4-FFF2-40B4-BE49-F238E27FC236}">
                  <a16:creationId xmlns:a16="http://schemas.microsoft.com/office/drawing/2014/main" id="{5BB1D034-4748-4262-A33A-43F71353D888}"/>
                </a:ext>
              </a:extLst>
            </p:cNvPr>
            <p:cNvSpPr/>
            <p:nvPr/>
          </p:nvSpPr>
          <p:spPr>
            <a:xfrm rot="5400000">
              <a:off x="4653951" y="154216"/>
              <a:ext cx="199616" cy="4964508"/>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DB8D5B13-2806-8C46-B7F7-11C44DD4CC48}"/>
              </a:ext>
            </a:extLst>
          </p:cNvPr>
          <p:cNvGrpSpPr/>
          <p:nvPr/>
        </p:nvGrpSpPr>
        <p:grpSpPr>
          <a:xfrm>
            <a:off x="589857" y="3980110"/>
            <a:ext cx="1114332" cy="1468846"/>
            <a:chOff x="257348" y="3471122"/>
            <a:chExt cx="1114332" cy="1468846"/>
          </a:xfrm>
        </p:grpSpPr>
        <p:sp>
          <p:nvSpPr>
            <p:cNvPr id="25" name="Left Brace 24">
              <a:extLst>
                <a:ext uri="{FF2B5EF4-FFF2-40B4-BE49-F238E27FC236}">
                  <a16:creationId xmlns:a16="http://schemas.microsoft.com/office/drawing/2014/main" id="{D6A1E848-410B-4C08-BA82-E1E6DDAD37EF}"/>
                </a:ext>
              </a:extLst>
            </p:cNvPr>
            <p:cNvSpPr/>
            <p:nvPr/>
          </p:nvSpPr>
          <p:spPr>
            <a:xfrm>
              <a:off x="1210973" y="3471122"/>
              <a:ext cx="160707" cy="1468846"/>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6" name="Title 1">
              <a:extLst>
                <a:ext uri="{FF2B5EF4-FFF2-40B4-BE49-F238E27FC236}">
                  <a16:creationId xmlns:a16="http://schemas.microsoft.com/office/drawing/2014/main" id="{706C9C45-031E-4757-BBB2-670D21701752}"/>
                </a:ext>
              </a:extLst>
            </p:cNvPr>
            <p:cNvSpPr txBox="1"/>
            <p:nvPr/>
          </p:nvSpPr>
          <p:spPr>
            <a:xfrm>
              <a:off x="257348" y="4014099"/>
              <a:ext cx="952560"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fontScale="85000"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examples</a:t>
              </a:r>
              <a:endParaRPr>
                <a:solidFill>
                  <a:srgbClr val="FFFF00"/>
                </a:solidFill>
                <a:latin typeface="Calibri" panose="020F0502020204030204" pitchFamily="34" charset="0"/>
                <a:cs typeface="Calibri" panose="020F0502020204030204" pitchFamily="34" charset="0"/>
              </a:endParaRPr>
            </a:p>
          </p:txBody>
        </p:sp>
      </p:grpSp>
      <p:grpSp>
        <p:nvGrpSpPr>
          <p:cNvPr id="5" name="Group 4">
            <a:extLst>
              <a:ext uri="{FF2B5EF4-FFF2-40B4-BE49-F238E27FC236}">
                <a16:creationId xmlns:a16="http://schemas.microsoft.com/office/drawing/2014/main" id="{8ED71600-273F-974E-B3F4-8E240CF4BD3D}"/>
              </a:ext>
            </a:extLst>
          </p:cNvPr>
          <p:cNvGrpSpPr/>
          <p:nvPr/>
        </p:nvGrpSpPr>
        <p:grpSpPr>
          <a:xfrm>
            <a:off x="9150149" y="2709150"/>
            <a:ext cx="1641930" cy="522046"/>
            <a:chOff x="8817640" y="2200162"/>
            <a:chExt cx="1641930" cy="522046"/>
          </a:xfrm>
        </p:grpSpPr>
        <p:sp>
          <p:nvSpPr>
            <p:cNvPr id="27" name="Left Brace 26">
              <a:extLst>
                <a:ext uri="{FF2B5EF4-FFF2-40B4-BE49-F238E27FC236}">
                  <a16:creationId xmlns:a16="http://schemas.microsoft.com/office/drawing/2014/main" id="{81E24ABA-2995-4EBB-A466-631CD011557C}"/>
                </a:ext>
              </a:extLst>
            </p:cNvPr>
            <p:cNvSpPr/>
            <p:nvPr/>
          </p:nvSpPr>
          <p:spPr>
            <a:xfrm rot="5400000">
              <a:off x="9546963" y="1809601"/>
              <a:ext cx="199615" cy="1625599"/>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8" name="Title 1">
              <a:extLst>
                <a:ext uri="{FF2B5EF4-FFF2-40B4-BE49-F238E27FC236}">
                  <a16:creationId xmlns:a16="http://schemas.microsoft.com/office/drawing/2014/main" id="{7D32A498-C365-4928-AAF6-588F5D001570}"/>
                </a:ext>
              </a:extLst>
            </p:cNvPr>
            <p:cNvSpPr txBox="1"/>
            <p:nvPr/>
          </p:nvSpPr>
          <p:spPr>
            <a:xfrm>
              <a:off x="8817640" y="2200162"/>
              <a:ext cx="1614008"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Ground Truth</a:t>
              </a:r>
              <a:endParaRPr>
                <a:solidFill>
                  <a:srgbClr val="FFFF00"/>
                </a:solidFill>
                <a:latin typeface="Calibri" panose="020F0502020204030204" pitchFamily="34" charset="0"/>
                <a:cs typeface="Calibri" panose="020F0502020204030204" pitchFamily="34" charset="0"/>
              </a:endParaRPr>
            </a:p>
          </p:txBody>
        </p:sp>
      </p:grpSp>
      <p:sp>
        <p:nvSpPr>
          <p:cNvPr id="10" name="Rectangle 9">
            <a:extLst>
              <a:ext uri="{FF2B5EF4-FFF2-40B4-BE49-F238E27FC236}">
                <a16:creationId xmlns:a16="http://schemas.microsoft.com/office/drawing/2014/main" id="{AD82B61F-6AF5-4B28-B919-22F27650FF9C}"/>
              </a:ext>
            </a:extLst>
          </p:cNvPr>
          <p:cNvSpPr/>
          <p:nvPr/>
        </p:nvSpPr>
        <p:spPr>
          <a:xfrm>
            <a:off x="2898474" y="5984706"/>
            <a:ext cx="6716390" cy="400110"/>
          </a:xfrm>
          <a:prstGeom prst="rect">
            <a:avLst/>
          </a:prstGeom>
        </p:spPr>
        <p:txBody>
          <a:bodyPr wrap="none">
            <a:spAutoFit/>
          </a:bodyPr>
          <a:lstStyle/>
          <a:p>
            <a:pPr>
              <a:buSzPct val="100000"/>
              <a:defRPr sz="2000" b="1">
                <a:solidFill>
                  <a:srgbClr val="FFFFFF"/>
                </a:solidFill>
                <a:latin typeface="Arial"/>
                <a:ea typeface="Arial"/>
                <a:cs typeface="Arial"/>
                <a:sym typeface="Arial"/>
              </a:defRPr>
            </a:pPr>
            <a:r>
              <a:rPr lang="en-GB">
                <a:solidFill>
                  <a:srgbClr val="FFFF00"/>
                </a:solidFill>
                <a:latin typeface="Calibri" panose="020F0502020204030204" pitchFamily="34" charset="0"/>
                <a:cs typeface="Calibri" panose="020F0502020204030204" pitchFamily="34" charset="0"/>
              </a:rPr>
              <a:t>As the ground truth is known, this is called a labelled dataset.</a:t>
            </a:r>
          </a:p>
        </p:txBody>
      </p:sp>
      <p:sp>
        <p:nvSpPr>
          <p:cNvPr id="29" name="Rectangle 28">
            <a:extLst>
              <a:ext uri="{FF2B5EF4-FFF2-40B4-BE49-F238E27FC236}">
                <a16:creationId xmlns:a16="http://schemas.microsoft.com/office/drawing/2014/main" id="{8E7DC4F4-129A-8644-8979-874499ADE97A}"/>
              </a:ext>
            </a:extLst>
          </p:cNvPr>
          <p:cNvSpPr/>
          <p:nvPr/>
        </p:nvSpPr>
        <p:spPr>
          <a:xfrm>
            <a:off x="3164049" y="5483725"/>
            <a:ext cx="4048031" cy="338554"/>
          </a:xfrm>
          <a:prstGeom prst="rect">
            <a:avLst/>
          </a:prstGeom>
        </p:spPr>
        <p:txBody>
          <a:bodyPr wrap="none">
            <a:spAutoFit/>
          </a:bodyPr>
          <a:lstStyle/>
          <a:p>
            <a:pPr>
              <a:buSzPct val="100000"/>
              <a:defRPr sz="2000" b="1">
                <a:solidFill>
                  <a:srgbClr val="FFFFFF"/>
                </a:solidFill>
                <a:latin typeface="Arial"/>
                <a:ea typeface="Arial"/>
                <a:cs typeface="Arial"/>
                <a:sym typeface="Arial"/>
              </a:defRPr>
            </a:pPr>
            <a:r>
              <a:rPr lang="en-GB" sz="1600">
                <a:solidFill>
                  <a:schemeClr val="bg1"/>
                </a:solidFill>
                <a:latin typeface="Calibri" panose="020F0502020204030204" pitchFamily="34" charset="0"/>
                <a:cs typeface="Calibri" panose="020F0502020204030204" pitchFamily="34" charset="0"/>
              </a:rPr>
              <a:t>Table 1. Characteristics of animals we’ve seen</a:t>
            </a:r>
          </a:p>
        </p:txBody>
      </p:sp>
      <p:pic>
        <p:nvPicPr>
          <p:cNvPr id="19" name="Picture 18">
            <a:extLst>
              <a:ext uri="{FF2B5EF4-FFF2-40B4-BE49-F238E27FC236}">
                <a16:creationId xmlns:a16="http://schemas.microsoft.com/office/drawing/2014/main" id="{E7EF5E9F-4D5D-4ED8-835A-C6471C52469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47412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B3D8D89C-AFE1-41A0-8CD2-D1E8778D5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rgbClr val="FFFF00"/>
                </a:solidFill>
                <a:latin typeface="Calibri"/>
              </a:rPr>
              <a:t>Quantifying Experience</a:t>
            </a:r>
            <a:endParaRPr lang="en-GB" sz="3600" b="0" strike="noStrike" spc="-1" dirty="0">
              <a:latin typeface="Arial"/>
            </a:endParaRPr>
          </a:p>
        </p:txBody>
      </p:sp>
      <p:graphicFrame>
        <p:nvGraphicFramePr>
          <p:cNvPr id="24" name="Table 23">
            <a:extLst>
              <a:ext uri="{FF2B5EF4-FFF2-40B4-BE49-F238E27FC236}">
                <a16:creationId xmlns:a16="http://schemas.microsoft.com/office/drawing/2014/main" id="{42216299-AD62-A645-AAF9-09FABA03D8DB}"/>
              </a:ext>
            </a:extLst>
          </p:cNvPr>
          <p:cNvGraphicFramePr>
            <a:graphicFrameLocks noGrp="1"/>
          </p:cNvGraphicFramePr>
          <p:nvPr>
            <p:extLst>
              <p:ext uri="{D42A27DB-BD31-4B8C-83A1-F6EECF244321}">
                <p14:modId xmlns:p14="http://schemas.microsoft.com/office/powerpoint/2010/main" val="974476981"/>
              </p:ext>
            </p:extLst>
          </p:nvPr>
        </p:nvGraphicFramePr>
        <p:xfrm>
          <a:off x="1966035" y="1676400"/>
          <a:ext cx="65024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Mass (Kg)</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 Height (cm)</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Legs</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Colour</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25.4</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Black</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18</a:t>
                      </a:r>
                    </a:p>
                  </a:txBody>
                  <a:tcPr/>
                </a:tc>
                <a:tc>
                  <a:txBody>
                    <a:bodyPr/>
                    <a:lstStyle/>
                    <a:p>
                      <a:pPr algn="ctr"/>
                      <a:r>
                        <a:rPr lang="en-GB">
                          <a:latin typeface="Calibri" panose="020F0502020204030204" pitchFamily="34" charset="0"/>
                          <a:cs typeface="Calibri" panose="020F0502020204030204" pitchFamily="34" charset="0"/>
                        </a:rPr>
                        <a:t>43.5</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Brown</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0.1</a:t>
                      </a:r>
                    </a:p>
                  </a:txBody>
                  <a:tcPr/>
                </a:tc>
                <a:tc>
                  <a:txBody>
                    <a:bodyPr/>
                    <a:lstStyle/>
                    <a:p>
                      <a:pPr algn="ctr"/>
                      <a:r>
                        <a:rPr lang="en-GB">
                          <a:latin typeface="Calibri" panose="020F0502020204030204" pitchFamily="34" charset="0"/>
                          <a:cs typeface="Calibri" panose="020F0502020204030204" pitchFamily="34" charset="0"/>
                        </a:rPr>
                        <a:t>5.1</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Grey/Black</a:t>
                      </a:r>
                    </a:p>
                  </a:txBody>
                  <a:tcPr/>
                </a:tc>
                <a:extLst>
                  <a:ext uri="{0D108BD9-81ED-4DB2-BD59-A6C34878D82A}">
                    <a16:rowId xmlns:a16="http://schemas.microsoft.com/office/drawing/2014/main" val="4100091165"/>
                  </a:ext>
                </a:extLst>
              </a:tr>
            </a:tbl>
          </a:graphicData>
        </a:graphic>
      </p:graphicFrame>
      <mc:AlternateContent xmlns:mc="http://schemas.openxmlformats.org/markup-compatibility/2006" xmlns:a14="http://schemas.microsoft.com/office/drawing/2010/main">
        <mc:Choice Requires="a14">
          <p:graphicFrame>
            <p:nvGraphicFramePr>
              <p:cNvPr id="29" name="Table 28">
                <a:extLst>
                  <a:ext uri="{FF2B5EF4-FFF2-40B4-BE49-F238E27FC236}">
                    <a16:creationId xmlns:a16="http://schemas.microsoft.com/office/drawing/2014/main" id="{A6353579-5D83-3F44-B410-7FE7B75C34E1}"/>
                  </a:ext>
                </a:extLst>
              </p:cNvPr>
              <p:cNvGraphicFramePr>
                <a:graphicFrameLocks noGrp="1"/>
              </p:cNvGraphicFramePr>
              <p:nvPr>
                <p:extLst>
                  <p:ext uri="{D42A27DB-BD31-4B8C-83A1-F6EECF244321}">
                    <p14:modId xmlns:p14="http://schemas.microsoft.com/office/powerpoint/2010/main" val="3686694664"/>
                  </p:ext>
                </p:extLst>
              </p:nvPr>
            </p:nvGraphicFramePr>
            <p:xfrm>
              <a:off x="8709681" y="1663167"/>
              <a:ext cx="16256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Class / Label</a:t>
                          </a: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Cat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Dog</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Mouse</a:t>
                          </a:r>
                        </a:p>
                      </a:txBody>
                      <a:tcPr/>
                    </a:tc>
                    <a:extLst>
                      <a:ext uri="{0D108BD9-81ED-4DB2-BD59-A6C34878D82A}">
                        <a16:rowId xmlns:a16="http://schemas.microsoft.com/office/drawing/2014/main" val="4100091165"/>
                      </a:ext>
                    </a:extLst>
                  </a:tr>
                </a:tbl>
              </a:graphicData>
            </a:graphic>
          </p:graphicFrame>
        </mc:Choice>
        <mc:Fallback xmlns="">
          <p:graphicFrame>
            <p:nvGraphicFramePr>
              <p:cNvPr id="29" name="Table 28">
                <a:extLst>
                  <a:ext uri="{FF2B5EF4-FFF2-40B4-BE49-F238E27FC236}">
                    <a16:creationId xmlns:a16="http://schemas.microsoft.com/office/drawing/2014/main" id="{A6353579-5D83-3F44-B410-7FE7B75C34E1}"/>
                  </a:ext>
                </a:extLst>
              </p:cNvPr>
              <p:cNvGraphicFramePr>
                <a:graphicFrameLocks noGrp="1"/>
              </p:cNvGraphicFramePr>
              <p:nvPr>
                <p:extLst>
                  <p:ext uri="{D42A27DB-BD31-4B8C-83A1-F6EECF244321}">
                    <p14:modId xmlns:p14="http://schemas.microsoft.com/office/powerpoint/2010/main" val="3686694664"/>
                  </p:ext>
                </p:extLst>
              </p:nvPr>
            </p:nvGraphicFramePr>
            <p:xfrm>
              <a:off x="8709681" y="1663167"/>
              <a:ext cx="16256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40080">
                    <a:tc>
                      <a:txBody>
                        <a:bodyPr/>
                        <a:lstStyle/>
                        <a:p>
                          <a:endParaRPr lang="en-US"/>
                        </a:p>
                      </a:txBody>
                      <a:tcPr>
                        <a:blipFill>
                          <a:blip r:embed="rId6"/>
                          <a:stretch>
                            <a:fillRect l="-373" t="-4717" r="-1493" b="-185849"/>
                          </a:stretch>
                        </a:blipFill>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Cat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Dog</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Mouse</a:t>
                          </a:r>
                        </a:p>
                      </a:txBody>
                      <a:tcPr/>
                    </a:tc>
                    <a:extLst>
                      <a:ext uri="{0D108BD9-81ED-4DB2-BD59-A6C34878D82A}">
                        <a16:rowId xmlns:a16="http://schemas.microsoft.com/office/drawing/2014/main" val="4100091165"/>
                      </a:ext>
                    </a:extLst>
                  </a:tr>
                </a:tbl>
              </a:graphicData>
            </a:graphic>
          </p:graphicFrame>
        </mc:Fallback>
      </mc:AlternateContent>
      <p:grpSp>
        <p:nvGrpSpPr>
          <p:cNvPr id="7" name="Group 6">
            <a:extLst>
              <a:ext uri="{FF2B5EF4-FFF2-40B4-BE49-F238E27FC236}">
                <a16:creationId xmlns:a16="http://schemas.microsoft.com/office/drawing/2014/main" id="{DABF9DA6-C631-D14B-827B-EF759FCBF263}"/>
              </a:ext>
            </a:extLst>
          </p:cNvPr>
          <p:cNvGrpSpPr/>
          <p:nvPr/>
        </p:nvGrpSpPr>
        <p:grpSpPr>
          <a:xfrm>
            <a:off x="2368004" y="4548858"/>
            <a:ext cx="6951306" cy="535587"/>
            <a:chOff x="2264997" y="3745161"/>
            <a:chExt cx="6951306" cy="535587"/>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AA85785-6F97-C241-8643-150F8419A130}"/>
                    </a:ext>
                  </a:extLst>
                </p:cNvPr>
                <p:cNvSpPr/>
                <p:nvPr/>
              </p:nvSpPr>
              <p:spPr>
                <a:xfrm>
                  <a:off x="2264997" y="3745161"/>
                  <a:ext cx="4031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={4.2, 25.4,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𝐵𝑙𝑎𝑐𝑘</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AAA85785-6F97-C241-8643-150F8419A130}"/>
                    </a:ext>
                  </a:extLst>
                </p:cNvPr>
                <p:cNvSpPr>
                  <a:spLocks noRot="1" noChangeAspect="1" noMove="1" noResize="1" noEditPoints="1" noAdjustHandles="1" noChangeArrowheads="1" noChangeShapeType="1" noTextEdit="1"/>
                </p:cNvSpPr>
                <p:nvPr/>
              </p:nvSpPr>
              <p:spPr>
                <a:xfrm>
                  <a:off x="2264997" y="3745161"/>
                  <a:ext cx="4031745" cy="523220"/>
                </a:xfrm>
                <a:prstGeom prst="rect">
                  <a:avLst/>
                </a:prstGeom>
                <a:blipFill>
                  <a:blip r:embed="rId13"/>
                  <a:stretch>
                    <a:fillRect r="-1258" b="-26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3BB15ED2-CC83-CA49-8856-3EA2F2AC778F}"/>
                    </a:ext>
                  </a:extLst>
                </p:cNvPr>
                <p:cNvSpPr/>
                <p:nvPr/>
              </p:nvSpPr>
              <p:spPr>
                <a:xfrm>
                  <a:off x="7282312" y="3757528"/>
                  <a:ext cx="19339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𝐶𝑎𝑡</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0" name="Rectangle 29">
                  <a:extLst>
                    <a:ext uri="{FF2B5EF4-FFF2-40B4-BE49-F238E27FC236}">
                      <a16:creationId xmlns:a16="http://schemas.microsoft.com/office/drawing/2014/main" id="{3BB15ED2-CC83-CA49-8856-3EA2F2AC778F}"/>
                    </a:ext>
                  </a:extLst>
                </p:cNvPr>
                <p:cNvSpPr>
                  <a:spLocks noRot="1" noChangeAspect="1" noMove="1" noResize="1" noEditPoints="1" noAdjustHandles="1" noChangeArrowheads="1" noChangeShapeType="1" noTextEdit="1"/>
                </p:cNvSpPr>
                <p:nvPr/>
              </p:nvSpPr>
              <p:spPr>
                <a:xfrm>
                  <a:off x="7282312" y="3757528"/>
                  <a:ext cx="1933991" cy="523220"/>
                </a:xfrm>
                <a:prstGeom prst="rect">
                  <a:avLst/>
                </a:prstGeom>
                <a:blipFill>
                  <a:blip r:embed="rId14"/>
                  <a:stretch>
                    <a:fillRect r="-3268" b="-26190"/>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F740DA99-06FA-48D0-A318-EFF9CD15C2D4}"/>
              </a:ext>
            </a:extLst>
          </p:cNvPr>
          <p:cNvGrpSpPr/>
          <p:nvPr/>
        </p:nvGrpSpPr>
        <p:grpSpPr>
          <a:xfrm>
            <a:off x="1966035" y="3993346"/>
            <a:ext cx="7851167" cy="2351597"/>
            <a:chOff x="1839600" y="3505152"/>
            <a:chExt cx="7851167" cy="2351597"/>
          </a:xfrm>
        </p:grpSpPr>
        <p:grpSp>
          <p:nvGrpSpPr>
            <p:cNvPr id="10" name="Group 9">
              <a:extLst>
                <a:ext uri="{FF2B5EF4-FFF2-40B4-BE49-F238E27FC236}">
                  <a16:creationId xmlns:a16="http://schemas.microsoft.com/office/drawing/2014/main" id="{FDCF228E-C836-7B4D-B1FA-03DB960384B9}"/>
                </a:ext>
              </a:extLst>
            </p:cNvPr>
            <p:cNvGrpSpPr/>
            <p:nvPr/>
          </p:nvGrpSpPr>
          <p:grpSpPr>
            <a:xfrm>
              <a:off x="1839600" y="3505152"/>
              <a:ext cx="7676932" cy="567880"/>
              <a:chOff x="1863028" y="3189649"/>
              <a:chExt cx="7676932" cy="567880"/>
            </a:xfrm>
          </p:grpSpPr>
          <p:sp>
            <p:nvSpPr>
              <p:cNvPr id="17" name="Title 1">
                <a:extLst>
                  <a:ext uri="{FF2B5EF4-FFF2-40B4-BE49-F238E27FC236}">
                    <a16:creationId xmlns:a16="http://schemas.microsoft.com/office/drawing/2014/main" id="{82F7F0B8-DFAE-46BD-BA20-652902D39C37}"/>
                  </a:ext>
                </a:extLst>
              </p:cNvPr>
              <p:cNvSpPr txBox="1"/>
              <p:nvPr/>
            </p:nvSpPr>
            <p:spPr>
              <a:xfrm>
                <a:off x="1863028" y="3246594"/>
                <a:ext cx="5168103"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Variables / Attributes / Features</a:t>
                </a:r>
                <a:endParaRPr>
                  <a:solidFill>
                    <a:srgbClr val="FFFF00"/>
                  </a:solidFill>
                  <a:latin typeface="Calibri" panose="020F0502020204030204" pitchFamily="34" charset="0"/>
                  <a:cs typeface="Calibri" panose="020F0502020204030204" pitchFamily="34" charset="0"/>
                </a:endParaRPr>
              </a:p>
            </p:txBody>
          </p:sp>
          <p:sp>
            <p:nvSpPr>
              <p:cNvPr id="6" name="Left Brace 5">
                <a:extLst>
                  <a:ext uri="{FF2B5EF4-FFF2-40B4-BE49-F238E27FC236}">
                    <a16:creationId xmlns:a16="http://schemas.microsoft.com/office/drawing/2014/main" id="{5BB1D034-4748-4262-A33A-43F71353D888}"/>
                  </a:ext>
                </a:extLst>
              </p:cNvPr>
              <p:cNvSpPr/>
              <p:nvPr/>
            </p:nvSpPr>
            <p:spPr>
              <a:xfrm rot="5400000">
                <a:off x="4526934" y="1367769"/>
                <a:ext cx="76732" cy="4600607"/>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7" name="Left Brace 26">
                <a:extLst>
                  <a:ext uri="{FF2B5EF4-FFF2-40B4-BE49-F238E27FC236}">
                    <a16:creationId xmlns:a16="http://schemas.microsoft.com/office/drawing/2014/main" id="{81E24ABA-2995-4EBB-A466-631CD011557C}"/>
                  </a:ext>
                </a:extLst>
              </p:cNvPr>
              <p:cNvSpPr/>
              <p:nvPr/>
            </p:nvSpPr>
            <p:spPr>
              <a:xfrm rot="5400000">
                <a:off x="8335658" y="2553226"/>
                <a:ext cx="201818" cy="2206787"/>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8" name="Title 1">
                <a:extLst>
                  <a:ext uri="{FF2B5EF4-FFF2-40B4-BE49-F238E27FC236}">
                    <a16:creationId xmlns:a16="http://schemas.microsoft.com/office/drawing/2014/main" id="{7D32A498-C365-4928-AAF6-588F5D001570}"/>
                  </a:ext>
                </a:extLst>
              </p:cNvPr>
              <p:cNvSpPr txBox="1"/>
              <p:nvPr/>
            </p:nvSpPr>
            <p:spPr>
              <a:xfrm>
                <a:off x="7641416" y="3189649"/>
                <a:ext cx="1614008"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Ground Truth</a:t>
                </a:r>
                <a:endParaRPr>
                  <a:solidFill>
                    <a:srgbClr val="FFFF00"/>
                  </a:solidFill>
                  <a:latin typeface="Calibri" panose="020F0502020204030204" pitchFamily="34" charset="0"/>
                  <a:cs typeface="Calibri" panose="020F0502020204030204" pitchFamily="34" charset="0"/>
                </a:endParaRPr>
              </a:p>
            </p:txBody>
          </p:sp>
        </p:grpSp>
        <p:grpSp>
          <p:nvGrpSpPr>
            <p:cNvPr id="8" name="Group 7">
              <a:extLst>
                <a:ext uri="{FF2B5EF4-FFF2-40B4-BE49-F238E27FC236}">
                  <a16:creationId xmlns:a16="http://schemas.microsoft.com/office/drawing/2014/main" id="{75D10758-3FC3-6B47-ABB2-51421DA44592}"/>
                </a:ext>
              </a:extLst>
            </p:cNvPr>
            <p:cNvGrpSpPr/>
            <p:nvPr/>
          </p:nvGrpSpPr>
          <p:grpSpPr>
            <a:xfrm>
              <a:off x="2241569" y="4699338"/>
              <a:ext cx="7059541" cy="535587"/>
              <a:chOff x="2264997" y="4383835"/>
              <a:chExt cx="7059541" cy="535587"/>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C1DB22D-CCFB-6E40-994D-5867FEA2E2D3}"/>
                      </a:ext>
                    </a:extLst>
                  </p:cNvPr>
                  <p:cNvSpPr/>
                  <p:nvPr/>
                </p:nvSpPr>
                <p:spPr>
                  <a:xfrm>
                    <a:off x="2264997" y="4383835"/>
                    <a:ext cx="41174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={18, 43.5,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𝐵𝑟𝑜𝑤𝑛</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1" name="Rectangle 30">
                    <a:extLst>
                      <a:ext uri="{FF2B5EF4-FFF2-40B4-BE49-F238E27FC236}">
                        <a16:creationId xmlns:a16="http://schemas.microsoft.com/office/drawing/2014/main" id="{BC1DB22D-CCFB-6E40-994D-5867FEA2E2D3}"/>
                      </a:ext>
                    </a:extLst>
                  </p:cNvPr>
                  <p:cNvSpPr>
                    <a:spLocks noRot="1" noChangeAspect="1" noMove="1" noResize="1" noEditPoints="1" noAdjustHandles="1" noChangeArrowheads="1" noChangeShapeType="1" noTextEdit="1"/>
                  </p:cNvSpPr>
                  <p:nvPr/>
                </p:nvSpPr>
                <p:spPr>
                  <a:xfrm>
                    <a:off x="2264997" y="4383835"/>
                    <a:ext cx="4117409" cy="523220"/>
                  </a:xfrm>
                  <a:prstGeom prst="rect">
                    <a:avLst/>
                  </a:prstGeom>
                  <a:blipFill>
                    <a:blip r:embed="rId15"/>
                    <a:stretch>
                      <a:fillRect r="-923"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FB75069-994A-A041-951D-8616BC284A71}"/>
                      </a:ext>
                    </a:extLst>
                  </p:cNvPr>
                  <p:cNvSpPr/>
                  <p:nvPr/>
                </p:nvSpPr>
                <p:spPr>
                  <a:xfrm>
                    <a:off x="7282312" y="4396202"/>
                    <a:ext cx="20422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𝐷𝑜𝑔</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2" name="Rectangle 31">
                    <a:extLst>
                      <a:ext uri="{FF2B5EF4-FFF2-40B4-BE49-F238E27FC236}">
                        <a16:creationId xmlns:a16="http://schemas.microsoft.com/office/drawing/2014/main" id="{1FB75069-994A-A041-951D-8616BC284A71}"/>
                      </a:ext>
                    </a:extLst>
                  </p:cNvPr>
                  <p:cNvSpPr>
                    <a:spLocks noRot="1" noChangeAspect="1" noMove="1" noResize="1" noEditPoints="1" noAdjustHandles="1" noChangeArrowheads="1" noChangeShapeType="1" noTextEdit="1"/>
                  </p:cNvSpPr>
                  <p:nvPr/>
                </p:nvSpPr>
                <p:spPr>
                  <a:xfrm>
                    <a:off x="7282312" y="4396202"/>
                    <a:ext cx="2042226" cy="523220"/>
                  </a:xfrm>
                  <a:prstGeom prst="rect">
                    <a:avLst/>
                  </a:prstGeom>
                  <a:blipFill>
                    <a:blip r:embed="rId16"/>
                    <a:stretch>
                      <a:fillRect r="-3106" b="-28571"/>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595463D0-3405-7546-BB6B-8A84509F1D55}"/>
                </a:ext>
              </a:extLst>
            </p:cNvPr>
            <p:cNvGrpSpPr/>
            <p:nvPr/>
          </p:nvGrpSpPr>
          <p:grpSpPr>
            <a:xfrm>
              <a:off x="2241569" y="5321162"/>
              <a:ext cx="7449198" cy="535587"/>
              <a:chOff x="2264997" y="5005659"/>
              <a:chExt cx="7449198" cy="535587"/>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CAA4FDC-7B7E-4947-AF5F-ECF299304649}"/>
                      </a:ext>
                    </a:extLst>
                  </p:cNvPr>
                  <p:cNvSpPr/>
                  <p:nvPr/>
                </p:nvSpPr>
                <p:spPr>
                  <a:xfrm>
                    <a:off x="2264997" y="5005659"/>
                    <a:ext cx="4799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={0.1, 5.1,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𝐺𝑟𝑒𝑦</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𝐵𝑙𝑎𝑐𝑘</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3" name="Rectangle 32">
                    <a:extLst>
                      <a:ext uri="{FF2B5EF4-FFF2-40B4-BE49-F238E27FC236}">
                        <a16:creationId xmlns:a16="http://schemas.microsoft.com/office/drawing/2014/main" id="{9CAA4FDC-7B7E-4947-AF5F-ECF299304649}"/>
                      </a:ext>
                    </a:extLst>
                  </p:cNvPr>
                  <p:cNvSpPr>
                    <a:spLocks noRot="1" noChangeAspect="1" noMove="1" noResize="1" noEditPoints="1" noAdjustHandles="1" noChangeArrowheads="1" noChangeShapeType="1" noTextEdit="1"/>
                  </p:cNvSpPr>
                  <p:nvPr/>
                </p:nvSpPr>
                <p:spPr>
                  <a:xfrm>
                    <a:off x="2264997" y="5005659"/>
                    <a:ext cx="4799584" cy="523220"/>
                  </a:xfrm>
                  <a:prstGeom prst="rect">
                    <a:avLst/>
                  </a:prstGeom>
                  <a:blipFill>
                    <a:blip r:embed="rId17"/>
                    <a:stretch>
                      <a:fillRect r="-105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B912A8B-8C9D-8F44-B6AB-11FF6BCE5883}"/>
                      </a:ext>
                    </a:extLst>
                  </p:cNvPr>
                  <p:cNvSpPr/>
                  <p:nvPr/>
                </p:nvSpPr>
                <p:spPr>
                  <a:xfrm>
                    <a:off x="7282312" y="5018026"/>
                    <a:ext cx="2431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𝑀𝑜𝑢𝑠𝑒</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4" name="Rectangle 33">
                    <a:extLst>
                      <a:ext uri="{FF2B5EF4-FFF2-40B4-BE49-F238E27FC236}">
                        <a16:creationId xmlns:a16="http://schemas.microsoft.com/office/drawing/2014/main" id="{DB912A8B-8C9D-8F44-B6AB-11FF6BCE5883}"/>
                      </a:ext>
                    </a:extLst>
                  </p:cNvPr>
                  <p:cNvSpPr>
                    <a:spLocks noRot="1" noChangeAspect="1" noMove="1" noResize="1" noEditPoints="1" noAdjustHandles="1" noChangeArrowheads="1" noChangeShapeType="1" noTextEdit="1"/>
                  </p:cNvSpPr>
                  <p:nvPr/>
                </p:nvSpPr>
                <p:spPr>
                  <a:xfrm>
                    <a:off x="7282312" y="5018026"/>
                    <a:ext cx="2431883" cy="523220"/>
                  </a:xfrm>
                  <a:prstGeom prst="rect">
                    <a:avLst/>
                  </a:prstGeom>
                  <a:blipFill>
                    <a:blip r:embed="rId18"/>
                    <a:stretch>
                      <a:fillRect r="-2604" b="-29268"/>
                    </a:stretch>
                  </a:blipFill>
                </p:spPr>
                <p:txBody>
                  <a:bodyPr/>
                  <a:lstStyle/>
                  <a:p>
                    <a:r>
                      <a:rPr lang="en-US">
                        <a:noFill/>
                      </a:rPr>
                      <a:t> </a:t>
                    </a:r>
                  </a:p>
                </p:txBody>
              </p:sp>
            </mc:Fallback>
          </mc:AlternateContent>
        </p:grpSp>
      </p:grpSp>
      <p:grpSp>
        <p:nvGrpSpPr>
          <p:cNvPr id="5" name="Group 4">
            <a:extLst>
              <a:ext uri="{FF2B5EF4-FFF2-40B4-BE49-F238E27FC236}">
                <a16:creationId xmlns:a16="http://schemas.microsoft.com/office/drawing/2014/main" id="{C11ADD6C-FF42-CB41-82CA-D6C5065A239B}"/>
              </a:ext>
            </a:extLst>
          </p:cNvPr>
          <p:cNvGrpSpPr/>
          <p:nvPr/>
        </p:nvGrpSpPr>
        <p:grpSpPr>
          <a:xfrm>
            <a:off x="1448839" y="2194585"/>
            <a:ext cx="592590" cy="1266245"/>
            <a:chOff x="1556798" y="1690908"/>
            <a:chExt cx="592590" cy="1266245"/>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6BBAA5C-4F5C-A544-BFBC-886C3C8AC728}"/>
                    </a:ext>
                  </a:extLst>
                </p:cNvPr>
                <p:cNvSpPr/>
                <p:nvPr/>
              </p:nvSpPr>
              <p:spPr>
                <a:xfrm>
                  <a:off x="1556798" y="1690908"/>
                  <a:ext cx="5656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m:oMathPara>
                  </a14:m>
                  <a:endParaRPr lang="en-US" sz="2400"/>
                </a:p>
              </p:txBody>
            </p:sp>
          </mc:Choice>
          <mc:Fallback xmlns="">
            <p:sp>
              <p:nvSpPr>
                <p:cNvPr id="4" name="Rectangle 3">
                  <a:extLst>
                    <a:ext uri="{FF2B5EF4-FFF2-40B4-BE49-F238E27FC236}">
                      <a16:creationId xmlns:a16="http://schemas.microsoft.com/office/drawing/2014/main" id="{F6BBAA5C-4F5C-A544-BFBC-886C3C8AC728}"/>
                    </a:ext>
                  </a:extLst>
                </p:cNvPr>
                <p:cNvSpPr>
                  <a:spLocks noRot="1" noChangeAspect="1" noMove="1" noResize="1" noEditPoints="1" noAdjustHandles="1" noChangeArrowheads="1" noChangeShapeType="1" noTextEdit="1"/>
                </p:cNvSpPr>
                <p:nvPr/>
              </p:nvSpPr>
              <p:spPr>
                <a:xfrm>
                  <a:off x="1556798" y="1690908"/>
                  <a:ext cx="565604" cy="461665"/>
                </a:xfrm>
                <a:prstGeom prst="rect">
                  <a:avLst/>
                </a:prstGeom>
                <a:blipFill>
                  <a:blip r:embed="rId19"/>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805AD0C-CD2E-7946-A439-7654230182CE}"/>
                    </a:ext>
                  </a:extLst>
                </p:cNvPr>
                <p:cNvSpPr/>
                <p:nvPr/>
              </p:nvSpPr>
              <p:spPr>
                <a:xfrm>
                  <a:off x="1576667" y="2107010"/>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oMath>
                    </m:oMathPara>
                  </a14:m>
                  <a:endParaRPr lang="en-US" sz="2400"/>
                </a:p>
              </p:txBody>
            </p:sp>
          </mc:Choice>
          <mc:Fallback xmlns="">
            <p:sp>
              <p:nvSpPr>
                <p:cNvPr id="35" name="Rectangle 34">
                  <a:extLst>
                    <a:ext uri="{FF2B5EF4-FFF2-40B4-BE49-F238E27FC236}">
                      <a16:creationId xmlns:a16="http://schemas.microsoft.com/office/drawing/2014/main" id="{A805AD0C-CD2E-7946-A439-7654230182CE}"/>
                    </a:ext>
                  </a:extLst>
                </p:cNvPr>
                <p:cNvSpPr>
                  <a:spLocks noRot="1" noChangeAspect="1" noMove="1" noResize="1" noEditPoints="1" noAdjustHandles="1" noChangeArrowheads="1" noChangeShapeType="1" noTextEdit="1"/>
                </p:cNvSpPr>
                <p:nvPr/>
              </p:nvSpPr>
              <p:spPr>
                <a:xfrm>
                  <a:off x="1576667" y="2107010"/>
                  <a:ext cx="572721" cy="461665"/>
                </a:xfrm>
                <a:prstGeom prst="rect">
                  <a:avLst/>
                </a:prstGeom>
                <a:blipFill>
                  <a:blip r:embed="rId20"/>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2DEAB83-0CCB-EB4E-8975-1D5CE43D6E7C}"/>
                    </a:ext>
                  </a:extLst>
                </p:cNvPr>
                <p:cNvSpPr/>
                <p:nvPr/>
              </p:nvSpPr>
              <p:spPr>
                <a:xfrm>
                  <a:off x="1570759" y="2495488"/>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oMath>
                    </m:oMathPara>
                  </a14:m>
                  <a:endParaRPr lang="en-US" sz="2400"/>
                </a:p>
              </p:txBody>
            </p:sp>
          </mc:Choice>
          <mc:Fallback xmlns="">
            <p:sp>
              <p:nvSpPr>
                <p:cNvPr id="36" name="Rectangle 35">
                  <a:extLst>
                    <a:ext uri="{FF2B5EF4-FFF2-40B4-BE49-F238E27FC236}">
                      <a16:creationId xmlns:a16="http://schemas.microsoft.com/office/drawing/2014/main" id="{52DEAB83-0CCB-EB4E-8975-1D5CE43D6E7C}"/>
                    </a:ext>
                  </a:extLst>
                </p:cNvPr>
                <p:cNvSpPr>
                  <a:spLocks noRot="1" noChangeAspect="1" noMove="1" noResize="1" noEditPoints="1" noAdjustHandles="1" noChangeArrowheads="1" noChangeShapeType="1" noTextEdit="1"/>
                </p:cNvSpPr>
                <p:nvPr/>
              </p:nvSpPr>
              <p:spPr>
                <a:xfrm>
                  <a:off x="1570759" y="2495488"/>
                  <a:ext cx="572721" cy="461665"/>
                </a:xfrm>
                <a:prstGeom prst="rect">
                  <a:avLst/>
                </a:prstGeom>
                <a:blipFill>
                  <a:blip r:embed="rId21"/>
                  <a:stretch>
                    <a:fillRect b="-10811"/>
                  </a:stretch>
                </a:blipFill>
              </p:spPr>
              <p:txBody>
                <a:bodyPr/>
                <a:lstStyle/>
                <a:p>
                  <a:r>
                    <a:rPr lang="en-US">
                      <a:noFill/>
                    </a:rPr>
                    <a:t> </a:t>
                  </a:r>
                </a:p>
              </p:txBody>
            </p:sp>
          </mc:Fallback>
        </mc:AlternateContent>
      </p:grpSp>
      <p:sp>
        <p:nvSpPr>
          <p:cNvPr id="38" name="Rectangle 37">
            <a:extLst>
              <a:ext uri="{FF2B5EF4-FFF2-40B4-BE49-F238E27FC236}">
                <a16:creationId xmlns:a16="http://schemas.microsoft.com/office/drawing/2014/main" id="{51A3C07F-CED9-D34A-8391-735252FBBFC9}"/>
              </a:ext>
            </a:extLst>
          </p:cNvPr>
          <p:cNvSpPr/>
          <p:nvPr/>
        </p:nvSpPr>
        <p:spPr>
          <a:xfrm>
            <a:off x="3350781" y="3396014"/>
            <a:ext cx="4048031" cy="338554"/>
          </a:xfrm>
          <a:prstGeom prst="rect">
            <a:avLst/>
          </a:prstGeom>
        </p:spPr>
        <p:txBody>
          <a:bodyPr wrap="none">
            <a:spAutoFit/>
          </a:bodyPr>
          <a:lstStyle/>
          <a:p>
            <a:pPr>
              <a:buSzPct val="100000"/>
              <a:defRPr sz="2000" b="1">
                <a:solidFill>
                  <a:srgbClr val="FFFFFF"/>
                </a:solidFill>
                <a:latin typeface="Arial"/>
                <a:ea typeface="Arial"/>
                <a:cs typeface="Arial"/>
                <a:sym typeface="Arial"/>
              </a:defRPr>
            </a:pPr>
            <a:r>
              <a:rPr lang="en-GB" sz="1600">
                <a:solidFill>
                  <a:schemeClr val="bg1"/>
                </a:solidFill>
                <a:latin typeface="Calibri" panose="020F0502020204030204" pitchFamily="34" charset="0"/>
                <a:cs typeface="Calibri" panose="020F0502020204030204" pitchFamily="34" charset="0"/>
              </a:rPr>
              <a:t>Table 1. Characteristics of animals we’ve seen</a:t>
            </a:r>
          </a:p>
        </p:txBody>
      </p:sp>
      <p:grpSp>
        <p:nvGrpSpPr>
          <p:cNvPr id="11" name="Group 10">
            <a:extLst>
              <a:ext uri="{FF2B5EF4-FFF2-40B4-BE49-F238E27FC236}">
                <a16:creationId xmlns:a16="http://schemas.microsoft.com/office/drawing/2014/main" id="{5A2C38A5-F29B-734F-9593-8C3D81AADBEF}"/>
              </a:ext>
            </a:extLst>
          </p:cNvPr>
          <p:cNvGrpSpPr/>
          <p:nvPr/>
        </p:nvGrpSpPr>
        <p:grpSpPr>
          <a:xfrm>
            <a:off x="591300" y="4644358"/>
            <a:ext cx="1614008" cy="1634301"/>
            <a:chOff x="464865" y="4156164"/>
            <a:chExt cx="1614008" cy="1634301"/>
          </a:xfrm>
        </p:grpSpPr>
        <p:sp>
          <p:nvSpPr>
            <p:cNvPr id="39" name="Left Brace 38">
              <a:extLst>
                <a:ext uri="{FF2B5EF4-FFF2-40B4-BE49-F238E27FC236}">
                  <a16:creationId xmlns:a16="http://schemas.microsoft.com/office/drawing/2014/main" id="{41A93E9D-05D4-C54D-85CD-67C371D44ECA}"/>
                </a:ext>
              </a:extLst>
            </p:cNvPr>
            <p:cNvSpPr/>
            <p:nvPr/>
          </p:nvSpPr>
          <p:spPr>
            <a:xfrm>
              <a:off x="1839600" y="4156164"/>
              <a:ext cx="218734" cy="1634301"/>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40" name="Title 1">
              <a:extLst>
                <a:ext uri="{FF2B5EF4-FFF2-40B4-BE49-F238E27FC236}">
                  <a16:creationId xmlns:a16="http://schemas.microsoft.com/office/drawing/2014/main" id="{F3B31557-A248-8049-8A8B-9A6813C6B5F6}"/>
                </a:ext>
              </a:extLst>
            </p:cNvPr>
            <p:cNvSpPr txBox="1"/>
            <p:nvPr/>
          </p:nvSpPr>
          <p:spPr>
            <a:xfrm>
              <a:off x="464865" y="4781868"/>
              <a:ext cx="1614008"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Array</a:t>
              </a:r>
              <a:endParaRPr>
                <a:solidFill>
                  <a:srgbClr val="FFFF00"/>
                </a:solidFill>
                <a:latin typeface="Calibri" panose="020F0502020204030204" pitchFamily="34" charset="0"/>
                <a:cs typeface="Calibri" panose="020F0502020204030204" pitchFamily="34" charset="0"/>
              </a:endParaRPr>
            </a:p>
          </p:txBody>
        </p:sp>
      </p:grpSp>
      <p:grpSp>
        <p:nvGrpSpPr>
          <p:cNvPr id="2" name="Group 1">
            <a:extLst>
              <a:ext uri="{FF2B5EF4-FFF2-40B4-BE49-F238E27FC236}">
                <a16:creationId xmlns:a16="http://schemas.microsoft.com/office/drawing/2014/main" id="{44B6DD5B-D619-4D89-886A-B0022332D4F6}"/>
              </a:ext>
            </a:extLst>
          </p:cNvPr>
          <p:cNvGrpSpPr/>
          <p:nvPr/>
        </p:nvGrpSpPr>
        <p:grpSpPr>
          <a:xfrm>
            <a:off x="100410" y="1938823"/>
            <a:ext cx="1614008" cy="1194480"/>
            <a:chOff x="-26025" y="1450629"/>
            <a:chExt cx="1614008" cy="1194480"/>
          </a:xfrm>
        </p:grpSpPr>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49BE1532-5CFA-435F-9EE0-32395EF2413B}"/>
                    </a:ext>
                  </a:extLst>
                </p:cNvPr>
                <p:cNvSpPr/>
                <p:nvPr/>
              </p:nvSpPr>
              <p:spPr>
                <a:xfrm>
                  <a:off x="410359" y="1937223"/>
                  <a:ext cx="76040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4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m:oMathPara>
                  </a14:m>
                  <a:endParaRPr lang="en-US" sz="4000"/>
                </a:p>
              </p:txBody>
            </p:sp>
          </mc:Choice>
          <mc:Fallback xmlns="">
            <p:sp>
              <p:nvSpPr>
                <p:cNvPr id="37" name="Rectangle 36">
                  <a:extLst>
                    <a:ext uri="{FF2B5EF4-FFF2-40B4-BE49-F238E27FC236}">
                      <a16:creationId xmlns:a16="http://schemas.microsoft.com/office/drawing/2014/main" id="{49BE1532-5CFA-435F-9EE0-32395EF2413B}"/>
                    </a:ext>
                  </a:extLst>
                </p:cNvPr>
                <p:cNvSpPr>
                  <a:spLocks noRot="1" noChangeAspect="1" noMove="1" noResize="1" noEditPoints="1" noAdjustHandles="1" noChangeArrowheads="1" noChangeShapeType="1" noTextEdit="1"/>
                </p:cNvSpPr>
                <p:nvPr/>
              </p:nvSpPr>
              <p:spPr>
                <a:xfrm>
                  <a:off x="410359" y="1937223"/>
                  <a:ext cx="760401" cy="707886"/>
                </a:xfrm>
                <a:prstGeom prst="rect">
                  <a:avLst/>
                </a:prstGeom>
                <a:blipFill>
                  <a:blip r:embed="rId22"/>
                  <a:stretch>
                    <a:fillRect/>
                  </a:stretch>
                </a:blipFill>
              </p:spPr>
              <p:txBody>
                <a:bodyPr/>
                <a:lstStyle/>
                <a:p>
                  <a:r>
                    <a:rPr lang="en-GB">
                      <a:noFill/>
                    </a:rPr>
                    <a:t> </a:t>
                  </a:r>
                </a:p>
              </p:txBody>
            </p:sp>
          </mc:Fallback>
        </mc:AlternateContent>
        <p:sp>
          <p:nvSpPr>
            <p:cNvPr id="41" name="Title 1">
              <a:extLst>
                <a:ext uri="{FF2B5EF4-FFF2-40B4-BE49-F238E27FC236}">
                  <a16:creationId xmlns:a16="http://schemas.microsoft.com/office/drawing/2014/main" id="{FB44BE1B-3C0E-407C-8A01-628F1A219FC2}"/>
                </a:ext>
              </a:extLst>
            </p:cNvPr>
            <p:cNvSpPr txBox="1"/>
            <p:nvPr/>
          </p:nvSpPr>
          <p:spPr>
            <a:xfrm>
              <a:off x="-26025" y="1450629"/>
              <a:ext cx="1614008" cy="707886"/>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Example</a:t>
              </a:r>
            </a:p>
            <a:p>
              <a:pPr algn="ctr"/>
              <a:r>
                <a:rPr lang="en-GB">
                  <a:solidFill>
                    <a:srgbClr val="FFFF00"/>
                  </a:solidFill>
                  <a:latin typeface="Calibri" panose="020F0502020204030204" pitchFamily="34" charset="0"/>
                  <a:cs typeface="Calibri" panose="020F0502020204030204" pitchFamily="34" charset="0"/>
                </a:rPr>
                <a:t>notation</a:t>
              </a:r>
              <a:endParaRPr>
                <a:solidFill>
                  <a:srgbClr val="FFFF00"/>
                </a:solidFill>
                <a:latin typeface="Calibri" panose="020F0502020204030204" pitchFamily="34" charset="0"/>
                <a:cs typeface="Calibri" panose="020F0502020204030204" pitchFamily="34" charset="0"/>
              </a:endParaRPr>
            </a:p>
          </p:txBody>
        </p:sp>
      </p:grpSp>
      <p:grpSp>
        <p:nvGrpSpPr>
          <p:cNvPr id="42" name="Group 41">
            <a:extLst>
              <a:ext uri="{FF2B5EF4-FFF2-40B4-BE49-F238E27FC236}">
                <a16:creationId xmlns:a16="http://schemas.microsoft.com/office/drawing/2014/main" id="{B14DB632-67AA-41FD-A827-28181CCD81B3}"/>
              </a:ext>
            </a:extLst>
          </p:cNvPr>
          <p:cNvGrpSpPr/>
          <p:nvPr/>
        </p:nvGrpSpPr>
        <p:grpSpPr>
          <a:xfrm>
            <a:off x="10472559" y="1877872"/>
            <a:ext cx="1614008" cy="1194480"/>
            <a:chOff x="-26025" y="1450629"/>
            <a:chExt cx="1614008" cy="1194480"/>
          </a:xfrm>
        </p:grpSpPr>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C7CE49AC-BE4C-45D0-B400-450A1BDFADD2}"/>
                    </a:ext>
                  </a:extLst>
                </p:cNvPr>
                <p:cNvSpPr/>
                <p:nvPr/>
              </p:nvSpPr>
              <p:spPr>
                <a:xfrm>
                  <a:off x="410359" y="1937223"/>
                  <a:ext cx="76040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4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m:oMathPara>
                  </a14:m>
                  <a:endParaRPr lang="en-US" sz="4000"/>
                </a:p>
              </p:txBody>
            </p:sp>
          </mc:Choice>
          <mc:Fallback xmlns="">
            <p:sp>
              <p:nvSpPr>
                <p:cNvPr id="43" name="Rectangle 42">
                  <a:extLst>
                    <a:ext uri="{FF2B5EF4-FFF2-40B4-BE49-F238E27FC236}">
                      <a16:creationId xmlns:a16="http://schemas.microsoft.com/office/drawing/2014/main" id="{C7CE49AC-BE4C-45D0-B400-450A1BDFADD2}"/>
                    </a:ext>
                  </a:extLst>
                </p:cNvPr>
                <p:cNvSpPr>
                  <a:spLocks noRot="1" noChangeAspect="1" noMove="1" noResize="1" noEditPoints="1" noAdjustHandles="1" noChangeArrowheads="1" noChangeShapeType="1" noTextEdit="1"/>
                </p:cNvSpPr>
                <p:nvPr/>
              </p:nvSpPr>
              <p:spPr>
                <a:xfrm>
                  <a:off x="410359" y="1937223"/>
                  <a:ext cx="760401" cy="707886"/>
                </a:xfrm>
                <a:prstGeom prst="rect">
                  <a:avLst/>
                </a:prstGeom>
                <a:blipFill>
                  <a:blip r:embed="rId23"/>
                  <a:stretch>
                    <a:fillRect/>
                  </a:stretch>
                </a:blipFill>
              </p:spPr>
              <p:txBody>
                <a:bodyPr/>
                <a:lstStyle/>
                <a:p>
                  <a:r>
                    <a:rPr lang="en-GB">
                      <a:noFill/>
                    </a:rPr>
                    <a:t> </a:t>
                  </a:r>
                </a:p>
              </p:txBody>
            </p:sp>
          </mc:Fallback>
        </mc:AlternateContent>
        <p:sp>
          <p:nvSpPr>
            <p:cNvPr id="44" name="Title 1">
              <a:extLst>
                <a:ext uri="{FF2B5EF4-FFF2-40B4-BE49-F238E27FC236}">
                  <a16:creationId xmlns:a16="http://schemas.microsoft.com/office/drawing/2014/main" id="{A7BB55B2-B9DC-4C1D-9966-34747847906B}"/>
                </a:ext>
              </a:extLst>
            </p:cNvPr>
            <p:cNvSpPr txBox="1"/>
            <p:nvPr/>
          </p:nvSpPr>
          <p:spPr>
            <a:xfrm>
              <a:off x="-26025" y="1450629"/>
              <a:ext cx="1614008" cy="707886"/>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Example</a:t>
              </a:r>
            </a:p>
            <a:p>
              <a:pPr algn="ctr"/>
              <a:r>
                <a:rPr lang="en-GB">
                  <a:solidFill>
                    <a:srgbClr val="FFFF00"/>
                  </a:solidFill>
                  <a:latin typeface="Calibri" panose="020F0502020204030204" pitchFamily="34" charset="0"/>
                  <a:cs typeface="Calibri" panose="020F0502020204030204" pitchFamily="34" charset="0"/>
                </a:rPr>
                <a:t>notation</a:t>
              </a:r>
              <a:endParaRPr>
                <a:solidFill>
                  <a:srgbClr val="FFFF00"/>
                </a:solidFill>
                <a:latin typeface="Calibri" panose="020F0502020204030204" pitchFamily="34" charset="0"/>
                <a:cs typeface="Calibri" panose="020F0502020204030204" pitchFamily="34" charset="0"/>
              </a:endParaRPr>
            </a:p>
          </p:txBody>
        </p:sp>
      </p:grpSp>
      <p:grpSp>
        <p:nvGrpSpPr>
          <p:cNvPr id="45" name="Group 44">
            <a:extLst>
              <a:ext uri="{FF2B5EF4-FFF2-40B4-BE49-F238E27FC236}">
                <a16:creationId xmlns:a16="http://schemas.microsoft.com/office/drawing/2014/main" id="{DE48B279-A6BB-46D0-9EEC-E3E8DC05F28D}"/>
              </a:ext>
            </a:extLst>
          </p:cNvPr>
          <p:cNvGrpSpPr/>
          <p:nvPr/>
        </p:nvGrpSpPr>
        <p:grpSpPr>
          <a:xfrm>
            <a:off x="10294245" y="2208396"/>
            <a:ext cx="592590" cy="1266245"/>
            <a:chOff x="1556798" y="1690908"/>
            <a:chExt cx="592590" cy="1266245"/>
          </a:xfrm>
        </p:grpSpPr>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C67F150F-B0F3-43AF-BA8A-4BBE43F70148}"/>
                    </a:ext>
                  </a:extLst>
                </p:cNvPr>
                <p:cNvSpPr/>
                <p:nvPr/>
              </p:nvSpPr>
              <p:spPr>
                <a:xfrm>
                  <a:off x="1556798" y="1690908"/>
                  <a:ext cx="5656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m:oMathPara>
                  </a14:m>
                  <a:endParaRPr lang="en-US" sz="2400"/>
                </a:p>
              </p:txBody>
            </p:sp>
          </mc:Choice>
          <mc:Fallback xmlns="">
            <p:sp>
              <p:nvSpPr>
                <p:cNvPr id="46" name="Rectangle 45">
                  <a:extLst>
                    <a:ext uri="{FF2B5EF4-FFF2-40B4-BE49-F238E27FC236}">
                      <a16:creationId xmlns:a16="http://schemas.microsoft.com/office/drawing/2014/main" id="{C67F150F-B0F3-43AF-BA8A-4BBE43F70148}"/>
                    </a:ext>
                  </a:extLst>
                </p:cNvPr>
                <p:cNvSpPr>
                  <a:spLocks noRot="1" noChangeAspect="1" noMove="1" noResize="1" noEditPoints="1" noAdjustHandles="1" noChangeArrowheads="1" noChangeShapeType="1" noTextEdit="1"/>
                </p:cNvSpPr>
                <p:nvPr/>
              </p:nvSpPr>
              <p:spPr>
                <a:xfrm>
                  <a:off x="1556798" y="1690908"/>
                  <a:ext cx="565604" cy="461665"/>
                </a:xfrm>
                <a:prstGeom prst="rect">
                  <a:avLst/>
                </a:prstGeom>
                <a:blipFill>
                  <a:blip r:embed="rId24"/>
                  <a:stretch>
                    <a:fillRect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41A0623-F172-4750-8573-D29AFC440346}"/>
                    </a:ext>
                  </a:extLst>
                </p:cNvPr>
                <p:cNvSpPr/>
                <p:nvPr/>
              </p:nvSpPr>
              <p:spPr>
                <a:xfrm>
                  <a:off x="1576667" y="2107010"/>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oMath>
                    </m:oMathPara>
                  </a14:m>
                  <a:endParaRPr lang="en-US" sz="2400"/>
                </a:p>
              </p:txBody>
            </p:sp>
          </mc:Choice>
          <mc:Fallback xmlns="">
            <p:sp>
              <p:nvSpPr>
                <p:cNvPr id="47" name="Rectangle 46">
                  <a:extLst>
                    <a:ext uri="{FF2B5EF4-FFF2-40B4-BE49-F238E27FC236}">
                      <a16:creationId xmlns:a16="http://schemas.microsoft.com/office/drawing/2014/main" id="{841A0623-F172-4750-8573-D29AFC440346}"/>
                    </a:ext>
                  </a:extLst>
                </p:cNvPr>
                <p:cNvSpPr>
                  <a:spLocks noRot="1" noChangeAspect="1" noMove="1" noResize="1" noEditPoints="1" noAdjustHandles="1" noChangeArrowheads="1" noChangeShapeType="1" noTextEdit="1"/>
                </p:cNvSpPr>
                <p:nvPr/>
              </p:nvSpPr>
              <p:spPr>
                <a:xfrm>
                  <a:off x="1576667" y="2107010"/>
                  <a:ext cx="572721" cy="461665"/>
                </a:xfrm>
                <a:prstGeom prst="rect">
                  <a:avLst/>
                </a:prstGeom>
                <a:blipFill>
                  <a:blip r:embed="rId25"/>
                  <a:stretch>
                    <a:fillRect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0DAEBA2-6909-436D-A399-A3C56401E788}"/>
                    </a:ext>
                  </a:extLst>
                </p:cNvPr>
                <p:cNvSpPr/>
                <p:nvPr/>
              </p:nvSpPr>
              <p:spPr>
                <a:xfrm>
                  <a:off x="1570759" y="2495488"/>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oMath>
                    </m:oMathPara>
                  </a14:m>
                  <a:endParaRPr lang="en-US" sz="2400"/>
                </a:p>
              </p:txBody>
            </p:sp>
          </mc:Choice>
          <mc:Fallback xmlns="">
            <p:sp>
              <p:nvSpPr>
                <p:cNvPr id="48" name="Rectangle 47">
                  <a:extLst>
                    <a:ext uri="{FF2B5EF4-FFF2-40B4-BE49-F238E27FC236}">
                      <a16:creationId xmlns:a16="http://schemas.microsoft.com/office/drawing/2014/main" id="{A0DAEBA2-6909-436D-A399-A3C56401E788}"/>
                    </a:ext>
                  </a:extLst>
                </p:cNvPr>
                <p:cNvSpPr>
                  <a:spLocks noRot="1" noChangeAspect="1" noMove="1" noResize="1" noEditPoints="1" noAdjustHandles="1" noChangeArrowheads="1" noChangeShapeType="1" noTextEdit="1"/>
                </p:cNvSpPr>
                <p:nvPr/>
              </p:nvSpPr>
              <p:spPr>
                <a:xfrm>
                  <a:off x="1570759" y="2495488"/>
                  <a:ext cx="572721" cy="461665"/>
                </a:xfrm>
                <a:prstGeom prst="rect">
                  <a:avLst/>
                </a:prstGeom>
                <a:blipFill>
                  <a:blip r:embed="rId26"/>
                  <a:stretch>
                    <a:fillRect b="-21053"/>
                  </a:stretch>
                </a:blipFill>
              </p:spPr>
              <p:txBody>
                <a:bodyPr/>
                <a:lstStyle/>
                <a:p>
                  <a:r>
                    <a:rPr lang="en-GB">
                      <a:noFill/>
                    </a:rPr>
                    <a:t> </a:t>
                  </a:r>
                </a:p>
              </p:txBody>
            </p:sp>
          </mc:Fallback>
        </mc:AlternateContent>
      </p:grpSp>
      <p:pic>
        <p:nvPicPr>
          <p:cNvPr id="50" name="Picture 49">
            <a:extLst>
              <a:ext uri="{FF2B5EF4-FFF2-40B4-BE49-F238E27FC236}">
                <a16:creationId xmlns:a16="http://schemas.microsoft.com/office/drawing/2014/main" id="{1CE2D9D3-8459-49B8-98FB-F0604F901A48}"/>
              </a:ext>
            </a:extLst>
          </p:cNvPr>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221256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08641E-AD96-4B45-824D-C8F2DE3C1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latin typeface="Calibri"/>
              </a:rPr>
              <a:t>Quantifying Experience</a:t>
            </a:r>
            <a:endParaRPr lang="en-GB" sz="3600" b="0" strike="noStrike" spc="-1" dirty="0">
              <a:solidFill>
                <a:schemeClr val="bg1"/>
              </a:solidFill>
              <a:latin typeface="Arial"/>
            </a:endParaRPr>
          </a:p>
        </p:txBody>
      </p:sp>
      <p:sp>
        <p:nvSpPr>
          <p:cNvPr id="17" name="Title 1">
            <a:extLst>
              <a:ext uri="{FF2B5EF4-FFF2-40B4-BE49-F238E27FC236}">
                <a16:creationId xmlns:a16="http://schemas.microsoft.com/office/drawing/2014/main" id="{82F7F0B8-DFAE-46BD-BA20-652902D39C37}"/>
              </a:ext>
            </a:extLst>
          </p:cNvPr>
          <p:cNvSpPr txBox="1"/>
          <p:nvPr/>
        </p:nvSpPr>
        <p:spPr>
          <a:xfrm>
            <a:off x="1782996" y="1669935"/>
            <a:ext cx="5168103"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Variables / Attributes / Features</a:t>
            </a:r>
            <a:endParaRPr>
              <a:solidFill>
                <a:srgbClr val="FFFF00"/>
              </a:solidFill>
              <a:latin typeface="Calibri" panose="020F0502020204030204" pitchFamily="34" charset="0"/>
              <a:cs typeface="Calibri" panose="020F0502020204030204" pitchFamily="34" charset="0"/>
            </a:endParaRPr>
          </a:p>
        </p:txBody>
      </p:sp>
      <p:sp>
        <p:nvSpPr>
          <p:cNvPr id="6" name="Left Brace 5">
            <a:extLst>
              <a:ext uri="{FF2B5EF4-FFF2-40B4-BE49-F238E27FC236}">
                <a16:creationId xmlns:a16="http://schemas.microsoft.com/office/drawing/2014/main" id="{5BB1D034-4748-4262-A33A-43F71353D888}"/>
              </a:ext>
            </a:extLst>
          </p:cNvPr>
          <p:cNvSpPr/>
          <p:nvPr/>
        </p:nvSpPr>
        <p:spPr>
          <a:xfrm rot="5400000">
            <a:off x="4446902" y="-208890"/>
            <a:ext cx="76732" cy="4600607"/>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7" name="Left Brace 26">
            <a:extLst>
              <a:ext uri="{FF2B5EF4-FFF2-40B4-BE49-F238E27FC236}">
                <a16:creationId xmlns:a16="http://schemas.microsoft.com/office/drawing/2014/main" id="{81E24ABA-2995-4EBB-A466-631CD011557C}"/>
              </a:ext>
            </a:extLst>
          </p:cNvPr>
          <p:cNvSpPr/>
          <p:nvPr/>
        </p:nvSpPr>
        <p:spPr>
          <a:xfrm rot="5400000">
            <a:off x="8255626" y="976567"/>
            <a:ext cx="201818" cy="2206787"/>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8" name="Title 1">
            <a:extLst>
              <a:ext uri="{FF2B5EF4-FFF2-40B4-BE49-F238E27FC236}">
                <a16:creationId xmlns:a16="http://schemas.microsoft.com/office/drawing/2014/main" id="{7D32A498-C365-4928-AAF6-588F5D001570}"/>
              </a:ext>
            </a:extLst>
          </p:cNvPr>
          <p:cNvSpPr txBox="1"/>
          <p:nvPr/>
        </p:nvSpPr>
        <p:spPr>
          <a:xfrm>
            <a:off x="7561384" y="1612990"/>
            <a:ext cx="1614008"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Ground Truth</a:t>
            </a:r>
            <a:endParaRPr>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76AE135-9A2F-B241-A8C3-EDB2C8401200}"/>
                  </a:ext>
                </a:extLst>
              </p:cNvPr>
              <p:cNvSpPr/>
              <p:nvPr/>
            </p:nvSpPr>
            <p:spPr>
              <a:xfrm>
                <a:off x="1782996" y="4321848"/>
                <a:ext cx="849540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2 </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𝑛</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44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E76AE135-9A2F-B241-A8C3-EDB2C8401200}"/>
                  </a:ext>
                </a:extLst>
              </p:cNvPr>
              <p:cNvSpPr>
                <a:spLocks noRot="1" noChangeAspect="1" noMove="1" noResize="1" noEditPoints="1" noAdjustHandles="1" noChangeArrowheads="1" noChangeShapeType="1" noTextEdit="1"/>
              </p:cNvSpPr>
              <p:nvPr/>
            </p:nvSpPr>
            <p:spPr>
              <a:xfrm>
                <a:off x="1782996" y="4321848"/>
                <a:ext cx="8495403" cy="769441"/>
              </a:xfrm>
              <a:prstGeom prst="rect">
                <a:avLst/>
              </a:prstGeom>
              <a:blipFill>
                <a:blip r:embed="rId6"/>
                <a:stretch>
                  <a:fillRect b="-7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AA85785-6F97-C241-8643-150F8419A130}"/>
                  </a:ext>
                </a:extLst>
              </p:cNvPr>
              <p:cNvSpPr/>
              <p:nvPr/>
            </p:nvSpPr>
            <p:spPr>
              <a:xfrm>
                <a:off x="2184965" y="2168502"/>
                <a:ext cx="4031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={4.2, 25.4,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𝐵𝑙𝑎𝑐𝑘</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AAA85785-6F97-C241-8643-150F8419A130}"/>
                  </a:ext>
                </a:extLst>
              </p:cNvPr>
              <p:cNvSpPr>
                <a:spLocks noRot="1" noChangeAspect="1" noMove="1" noResize="1" noEditPoints="1" noAdjustHandles="1" noChangeArrowheads="1" noChangeShapeType="1" noTextEdit="1"/>
              </p:cNvSpPr>
              <p:nvPr/>
            </p:nvSpPr>
            <p:spPr>
              <a:xfrm>
                <a:off x="2184965" y="2168502"/>
                <a:ext cx="4031745" cy="523220"/>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3BB15ED2-CC83-CA49-8856-3EA2F2AC778F}"/>
                  </a:ext>
                </a:extLst>
              </p:cNvPr>
              <p:cNvSpPr/>
              <p:nvPr/>
            </p:nvSpPr>
            <p:spPr>
              <a:xfrm>
                <a:off x="7202280" y="2180869"/>
                <a:ext cx="19339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𝐶𝑎𝑡</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0" name="Rectangle 29">
                <a:extLst>
                  <a:ext uri="{FF2B5EF4-FFF2-40B4-BE49-F238E27FC236}">
                    <a16:creationId xmlns:a16="http://schemas.microsoft.com/office/drawing/2014/main" id="{3BB15ED2-CC83-CA49-8856-3EA2F2AC778F}"/>
                  </a:ext>
                </a:extLst>
              </p:cNvPr>
              <p:cNvSpPr>
                <a:spLocks noRot="1" noChangeAspect="1" noMove="1" noResize="1" noEditPoints="1" noAdjustHandles="1" noChangeArrowheads="1" noChangeShapeType="1" noTextEdit="1"/>
              </p:cNvSpPr>
              <p:nvPr/>
            </p:nvSpPr>
            <p:spPr>
              <a:xfrm>
                <a:off x="7202280" y="2180869"/>
                <a:ext cx="1933991" cy="52322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C1DB22D-CCFB-6E40-994D-5867FEA2E2D3}"/>
                  </a:ext>
                </a:extLst>
              </p:cNvPr>
              <p:cNvSpPr/>
              <p:nvPr/>
            </p:nvSpPr>
            <p:spPr>
              <a:xfrm>
                <a:off x="2184965" y="2807176"/>
                <a:ext cx="41174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={18, 43.5,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𝐵𝑟𝑜𝑤𝑛</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1" name="Rectangle 30">
                <a:extLst>
                  <a:ext uri="{FF2B5EF4-FFF2-40B4-BE49-F238E27FC236}">
                    <a16:creationId xmlns:a16="http://schemas.microsoft.com/office/drawing/2014/main" id="{BC1DB22D-CCFB-6E40-994D-5867FEA2E2D3}"/>
                  </a:ext>
                </a:extLst>
              </p:cNvPr>
              <p:cNvSpPr>
                <a:spLocks noRot="1" noChangeAspect="1" noMove="1" noResize="1" noEditPoints="1" noAdjustHandles="1" noChangeArrowheads="1" noChangeShapeType="1" noTextEdit="1"/>
              </p:cNvSpPr>
              <p:nvPr/>
            </p:nvSpPr>
            <p:spPr>
              <a:xfrm>
                <a:off x="2184965" y="2807176"/>
                <a:ext cx="4117409" cy="523220"/>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FB75069-994A-A041-951D-8616BC284A71}"/>
                  </a:ext>
                </a:extLst>
              </p:cNvPr>
              <p:cNvSpPr/>
              <p:nvPr/>
            </p:nvSpPr>
            <p:spPr>
              <a:xfrm>
                <a:off x="7202280" y="2819543"/>
                <a:ext cx="20422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𝐷𝑜𝑔</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2" name="Rectangle 31">
                <a:extLst>
                  <a:ext uri="{FF2B5EF4-FFF2-40B4-BE49-F238E27FC236}">
                    <a16:creationId xmlns:a16="http://schemas.microsoft.com/office/drawing/2014/main" id="{1FB75069-994A-A041-951D-8616BC284A71}"/>
                  </a:ext>
                </a:extLst>
              </p:cNvPr>
              <p:cNvSpPr>
                <a:spLocks noRot="1" noChangeAspect="1" noMove="1" noResize="1" noEditPoints="1" noAdjustHandles="1" noChangeArrowheads="1" noChangeShapeType="1" noTextEdit="1"/>
              </p:cNvSpPr>
              <p:nvPr/>
            </p:nvSpPr>
            <p:spPr>
              <a:xfrm>
                <a:off x="7202280" y="2819543"/>
                <a:ext cx="2042226" cy="523220"/>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CAA4FDC-7B7E-4947-AF5F-ECF299304649}"/>
                  </a:ext>
                </a:extLst>
              </p:cNvPr>
              <p:cNvSpPr/>
              <p:nvPr/>
            </p:nvSpPr>
            <p:spPr>
              <a:xfrm>
                <a:off x="2184965" y="3429000"/>
                <a:ext cx="4799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={0.1, 5.1, 4, </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𝐺𝑟𝑒𝑦</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𝐵𝑙𝑎𝑐𝑘</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3" name="Rectangle 32">
                <a:extLst>
                  <a:ext uri="{FF2B5EF4-FFF2-40B4-BE49-F238E27FC236}">
                    <a16:creationId xmlns:a16="http://schemas.microsoft.com/office/drawing/2014/main" id="{9CAA4FDC-7B7E-4947-AF5F-ECF299304649}"/>
                  </a:ext>
                </a:extLst>
              </p:cNvPr>
              <p:cNvSpPr>
                <a:spLocks noRot="1" noChangeAspect="1" noMove="1" noResize="1" noEditPoints="1" noAdjustHandles="1" noChangeArrowheads="1" noChangeShapeType="1" noTextEdit="1"/>
              </p:cNvSpPr>
              <p:nvPr/>
            </p:nvSpPr>
            <p:spPr>
              <a:xfrm>
                <a:off x="2184965" y="3429000"/>
                <a:ext cx="4799584" cy="52322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B912A8B-8C9D-8F44-B6AB-11FF6BCE5883}"/>
                  </a:ext>
                </a:extLst>
              </p:cNvPr>
              <p:cNvSpPr/>
              <p:nvPr/>
            </p:nvSpPr>
            <p:spPr>
              <a:xfrm>
                <a:off x="7202280" y="3441367"/>
                <a:ext cx="2431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𝑀𝑜𝑢𝑠𝑒</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4" name="Rectangle 33">
                <a:extLst>
                  <a:ext uri="{FF2B5EF4-FFF2-40B4-BE49-F238E27FC236}">
                    <a16:creationId xmlns:a16="http://schemas.microsoft.com/office/drawing/2014/main" id="{DB912A8B-8C9D-8F44-B6AB-11FF6BCE5883}"/>
                  </a:ext>
                </a:extLst>
              </p:cNvPr>
              <p:cNvSpPr>
                <a:spLocks noRot="1" noChangeAspect="1" noMove="1" noResize="1" noEditPoints="1" noAdjustHandles="1" noChangeArrowheads="1" noChangeShapeType="1" noTextEdit="1"/>
              </p:cNvSpPr>
              <p:nvPr/>
            </p:nvSpPr>
            <p:spPr>
              <a:xfrm>
                <a:off x="7202280" y="3441367"/>
                <a:ext cx="2431883" cy="523220"/>
              </a:xfrm>
              <a:prstGeom prst="rect">
                <a:avLst/>
              </a:prstGeom>
              <a:blipFill>
                <a:blip r:embed="rId12"/>
                <a:stretch>
                  <a:fillRect/>
                </a:stretch>
              </a:blipFill>
            </p:spPr>
            <p:txBody>
              <a:bodyPr/>
              <a:lstStyle/>
              <a:p>
                <a:r>
                  <a:rPr lang="en-GB">
                    <a:noFill/>
                  </a:rPr>
                  <a:t> </a:t>
                </a:r>
              </a:p>
            </p:txBody>
          </p:sp>
        </mc:Fallback>
      </mc:AlternateContent>
      <p:sp>
        <p:nvSpPr>
          <p:cNvPr id="35" name="Title 1">
            <a:extLst>
              <a:ext uri="{FF2B5EF4-FFF2-40B4-BE49-F238E27FC236}">
                <a16:creationId xmlns:a16="http://schemas.microsoft.com/office/drawing/2014/main" id="{3116BBCC-F2D2-974A-8947-5406E8100B7D}"/>
              </a:ext>
            </a:extLst>
          </p:cNvPr>
          <p:cNvSpPr txBox="1"/>
          <p:nvPr/>
        </p:nvSpPr>
        <p:spPr>
          <a:xfrm>
            <a:off x="1558115" y="5239166"/>
            <a:ext cx="9317190" cy="134434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Experience is comprised of pairs of feature values and ground truth labels.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The pairs are actually called “tuples”. </a:t>
            </a:r>
            <a:endParaRPr sz="200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a:solidFill>
                <a:srgbClr val="FFFF00"/>
              </a:solidFill>
            </a:endParaRPr>
          </a:p>
        </p:txBody>
      </p:sp>
      <p:pic>
        <p:nvPicPr>
          <p:cNvPr id="16" name="Picture 15">
            <a:extLst>
              <a:ext uri="{FF2B5EF4-FFF2-40B4-BE49-F238E27FC236}">
                <a16:creationId xmlns:a16="http://schemas.microsoft.com/office/drawing/2014/main" id="{C9835446-161E-4873-8A12-9FDF933887D0}"/>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29059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9FF6F93-A379-4639-A5E3-D93E184F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1087560" y="182880"/>
            <a:ext cx="8926235"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latin typeface="Calibri"/>
              </a:rPr>
              <a:t>Sometimes Knowledge is Incomplete</a:t>
            </a:r>
            <a:endParaRPr lang="en-GB" sz="3600" b="0" strike="noStrike" spc="-1" dirty="0">
              <a:solidFill>
                <a:schemeClr val="bg1"/>
              </a:solidFill>
              <a:latin typeface="Arial"/>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48E5C347-C3E6-4521-98BD-A2B4D1051224}"/>
                  </a:ext>
                </a:extLst>
              </p:cNvPr>
              <p:cNvGraphicFramePr>
                <a:graphicFrameLocks noGrp="1"/>
              </p:cNvGraphicFramePr>
              <p:nvPr>
                <p:extLst>
                  <p:ext uri="{D42A27DB-BD31-4B8C-83A1-F6EECF244321}">
                    <p14:modId xmlns:p14="http://schemas.microsoft.com/office/powerpoint/2010/main" val="2760522765"/>
                  </p:ext>
                </p:extLst>
              </p:nvPr>
            </p:nvGraphicFramePr>
            <p:xfrm>
              <a:off x="778599" y="3090284"/>
              <a:ext cx="6502400" cy="2397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Ext. Temp (</a:t>
                          </a:r>
                          <a14:m>
                            <m:oMath xmlns:m="http://schemas.openxmlformats.org/officeDocument/2006/math">
                              <m:r>
                                <a:rPr lang="en-GB" i="1" smtClean="0">
                                  <a:latin typeface="Cambria Math" panose="02040503050406030204" pitchFamily="18" charset="0"/>
                                  <a:ea typeface="Cambria Math" panose="02040503050406030204" pitchFamily="18" charset="0"/>
                                  <a:cs typeface="Calibri" panose="020F0502020204030204" pitchFamily="34" charset="0"/>
                                </a:rPr>
                                <m:t>℃</m:t>
                              </m:r>
                            </m:oMath>
                          </a14:m>
                          <a:r>
                            <a:rPr lang="en-GB">
                              <a:latin typeface="Calibri" panose="020F0502020204030204" pitchFamily="34" charset="0"/>
                              <a:cs typeface="Calibri" panose="020F0502020204030204" pitchFamily="34" charset="0"/>
                            </a:rPr>
                            <a:t>)</a:t>
                          </a:r>
                        </a:p>
                        <a:p>
                          <a:pPr algn="ctr"/>
                          <a:endParaRPr lang="en-GB">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atin typeface="Calibri" panose="020F0502020204030204" pitchFamily="34" charset="0"/>
                              <a:cs typeface="Calibri" panose="020F0502020204030204" pitchFamily="34" charset="0"/>
                            </a:rPr>
                            <a:t> Int. Temp (</a:t>
                          </a:r>
                          <a14:m>
                            <m:oMath xmlns:m="http://schemas.openxmlformats.org/officeDocument/2006/math">
                              <m:r>
                                <a:rPr lang="en-GB" i="1" smtClean="0">
                                  <a:latin typeface="Cambria Math" panose="02040503050406030204" pitchFamily="18" charset="0"/>
                                  <a:ea typeface="Cambria Math" panose="02040503050406030204" pitchFamily="18" charset="0"/>
                                  <a:cs typeface="Calibri" panose="020F0502020204030204" pitchFamily="34" charset="0"/>
                                </a:rPr>
                                <m:t>℃</m:t>
                              </m:r>
                            </m:oMath>
                          </a14:m>
                          <a:r>
                            <a:rPr lang="en-GB">
                              <a:latin typeface="Calibri" panose="020F0502020204030204" pitchFamily="34" charset="0"/>
                              <a:cs typeface="Calibri" panose="020F0502020204030204" pitchFamily="34" charset="0"/>
                            </a:rPr>
                            <a:t>)</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Time (24hr)</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Consumption (kWh)</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17.1</a:t>
                          </a:r>
                        </a:p>
                      </a:txBody>
                      <a:tcPr/>
                    </a:tc>
                    <a:tc>
                      <a:txBody>
                        <a:bodyPr/>
                        <a:lstStyle/>
                        <a:p>
                          <a:pPr algn="ctr"/>
                          <a:r>
                            <a:rPr lang="en-GB">
                              <a:latin typeface="Calibri" panose="020F0502020204030204" pitchFamily="34" charset="0"/>
                              <a:cs typeface="Calibri" panose="020F0502020204030204" pitchFamily="34" charset="0"/>
                            </a:rPr>
                            <a:t>15:23</a:t>
                          </a:r>
                        </a:p>
                      </a:txBody>
                      <a:tcPr/>
                    </a:tc>
                    <a:tc>
                      <a:txBody>
                        <a:bodyPr/>
                        <a:lstStyle/>
                        <a:p>
                          <a:pPr algn="ctr"/>
                          <a:r>
                            <a:rPr lang="en-GB">
                              <a:latin typeface="Calibri" panose="020F0502020204030204" pitchFamily="34" charset="0"/>
                              <a:cs typeface="Calibri" panose="020F0502020204030204" pitchFamily="34" charset="0"/>
                            </a:rPr>
                            <a:t>7500</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33.4</a:t>
                          </a:r>
                        </a:p>
                      </a:txBody>
                      <a:tcPr/>
                    </a:tc>
                    <a:tc>
                      <a:txBody>
                        <a:bodyPr/>
                        <a:lstStyle/>
                        <a:p>
                          <a:pPr algn="ctr"/>
                          <a:r>
                            <a:rPr lang="en-GB">
                              <a:latin typeface="Calibri" panose="020F0502020204030204" pitchFamily="34" charset="0"/>
                              <a:cs typeface="Calibri" panose="020F0502020204030204" pitchFamily="34" charset="0"/>
                            </a:rPr>
                            <a:t>27.8</a:t>
                          </a:r>
                        </a:p>
                      </a:txBody>
                      <a:tcPr/>
                    </a:tc>
                    <a:tc>
                      <a:txBody>
                        <a:bodyPr/>
                        <a:lstStyle/>
                        <a:p>
                          <a:pPr algn="ctr"/>
                          <a:r>
                            <a:rPr lang="en-GB">
                              <a:latin typeface="Calibri" panose="020F0502020204030204" pitchFamily="34" charset="0"/>
                              <a:cs typeface="Calibri" panose="020F0502020204030204" pitchFamily="34" charset="0"/>
                            </a:rPr>
                            <a:t>18:01</a:t>
                          </a:r>
                        </a:p>
                      </a:txBody>
                      <a:tcPr/>
                    </a:tc>
                    <a:tc>
                      <a:txBody>
                        <a:bodyPr/>
                        <a:lstStyle/>
                        <a:p>
                          <a:pPr algn="ctr"/>
                          <a:r>
                            <a:rPr lang="en-GB">
                              <a:latin typeface="Calibri" panose="020F0502020204030204" pitchFamily="34" charset="0"/>
                              <a:cs typeface="Calibri" panose="020F0502020204030204" pitchFamily="34" charset="0"/>
                            </a:rPr>
                            <a:t>7000</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10.8</a:t>
                          </a:r>
                        </a:p>
                      </a:txBody>
                      <a:tcPr/>
                    </a:tc>
                    <a:tc>
                      <a:txBody>
                        <a:bodyPr/>
                        <a:lstStyle/>
                        <a:p>
                          <a:pPr algn="ctr"/>
                          <a:r>
                            <a:rPr lang="en-GB">
                              <a:latin typeface="Calibri" panose="020F0502020204030204" pitchFamily="34" charset="0"/>
                              <a:cs typeface="Calibri" panose="020F0502020204030204" pitchFamily="34" charset="0"/>
                            </a:rPr>
                            <a:t>19.1</a:t>
                          </a:r>
                        </a:p>
                      </a:txBody>
                      <a:tcPr/>
                    </a:tc>
                    <a:tc>
                      <a:txBody>
                        <a:bodyPr/>
                        <a:lstStyle/>
                        <a:p>
                          <a:pPr algn="ctr"/>
                          <a:r>
                            <a:rPr lang="en-GB">
                              <a:latin typeface="Calibri" panose="020F0502020204030204" pitchFamily="34" charset="0"/>
                              <a:cs typeface="Calibri" panose="020F0502020204030204" pitchFamily="34" charset="0"/>
                            </a:rPr>
                            <a:t>20:36</a:t>
                          </a:r>
                        </a:p>
                      </a:txBody>
                      <a:tcPr/>
                    </a:tc>
                    <a:tc>
                      <a:txBody>
                        <a:bodyPr/>
                        <a:lstStyle/>
                        <a:p>
                          <a:pPr algn="ctr"/>
                          <a:r>
                            <a:rPr lang="en-GB">
                              <a:latin typeface="Calibri" panose="020F0502020204030204" pitchFamily="34" charset="0"/>
                              <a:cs typeface="Calibri" panose="020F0502020204030204" pitchFamily="34" charset="0"/>
                            </a:rPr>
                            <a:t>450</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Choice>
        <mc:Fallback xmlns="">
          <p:graphicFrame>
            <p:nvGraphicFramePr>
              <p:cNvPr id="2" name="Table 1">
                <a:extLst>
                  <a:ext uri="{FF2B5EF4-FFF2-40B4-BE49-F238E27FC236}">
                    <a16:creationId xmlns:a16="http://schemas.microsoft.com/office/drawing/2014/main" id="{48E5C347-C3E6-4521-98BD-A2B4D1051224}"/>
                  </a:ext>
                </a:extLst>
              </p:cNvPr>
              <p:cNvGraphicFramePr>
                <a:graphicFrameLocks noGrp="1"/>
              </p:cNvGraphicFramePr>
              <p:nvPr>
                <p:extLst>
                  <p:ext uri="{D42A27DB-BD31-4B8C-83A1-F6EECF244321}">
                    <p14:modId xmlns:p14="http://schemas.microsoft.com/office/powerpoint/2010/main" val="2760522765"/>
                  </p:ext>
                </p:extLst>
              </p:nvPr>
            </p:nvGraphicFramePr>
            <p:xfrm>
              <a:off x="778599" y="3090284"/>
              <a:ext cx="6502400" cy="2397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914400">
                    <a:tc>
                      <a:txBody>
                        <a:bodyPr/>
                        <a:lstStyle/>
                        <a:p>
                          <a:endParaRPr lang="en-US"/>
                        </a:p>
                      </a:txBody>
                      <a:tcPr>
                        <a:blipFill>
                          <a:blip r:embed="rId6"/>
                          <a:stretch>
                            <a:fillRect l="-375" t="-3311" r="-301498" b="-170861"/>
                          </a:stretch>
                        </a:blipFill>
                      </a:tcPr>
                    </a:tc>
                    <a:tc>
                      <a:txBody>
                        <a:bodyPr/>
                        <a:lstStyle/>
                        <a:p>
                          <a:endParaRPr lang="en-US"/>
                        </a:p>
                      </a:txBody>
                      <a:tcPr>
                        <a:blipFill>
                          <a:blip r:embed="rId6"/>
                          <a:stretch>
                            <a:fillRect l="-100375" t="-3311" r="-201498" b="-170861"/>
                          </a:stretch>
                        </a:blipFill>
                      </a:tcPr>
                    </a:tc>
                    <a:tc>
                      <a:txBody>
                        <a:bodyPr/>
                        <a:lstStyle/>
                        <a:p>
                          <a:pPr algn="ctr"/>
                          <a:r>
                            <a:rPr lang="en-GB">
                              <a:latin typeface="Calibri" panose="020F0502020204030204" pitchFamily="34" charset="0"/>
                              <a:cs typeface="Calibri" panose="020F0502020204030204" pitchFamily="34" charset="0"/>
                            </a:rPr>
                            <a:t>Time (24hr)</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Consumption (kWh)</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17.1</a:t>
                          </a:r>
                        </a:p>
                      </a:txBody>
                      <a:tcPr/>
                    </a:tc>
                    <a:tc>
                      <a:txBody>
                        <a:bodyPr/>
                        <a:lstStyle/>
                        <a:p>
                          <a:pPr algn="ctr"/>
                          <a:r>
                            <a:rPr lang="en-GB">
                              <a:latin typeface="Calibri" panose="020F0502020204030204" pitchFamily="34" charset="0"/>
                              <a:cs typeface="Calibri" panose="020F0502020204030204" pitchFamily="34" charset="0"/>
                            </a:rPr>
                            <a:t>15:23</a:t>
                          </a:r>
                        </a:p>
                      </a:txBody>
                      <a:tcPr/>
                    </a:tc>
                    <a:tc>
                      <a:txBody>
                        <a:bodyPr/>
                        <a:lstStyle/>
                        <a:p>
                          <a:pPr algn="ctr"/>
                          <a:r>
                            <a:rPr lang="en-GB">
                              <a:latin typeface="Calibri" panose="020F0502020204030204" pitchFamily="34" charset="0"/>
                              <a:cs typeface="Calibri" panose="020F0502020204030204" pitchFamily="34" charset="0"/>
                            </a:rPr>
                            <a:t>7500</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33.4</a:t>
                          </a:r>
                        </a:p>
                      </a:txBody>
                      <a:tcPr/>
                    </a:tc>
                    <a:tc>
                      <a:txBody>
                        <a:bodyPr/>
                        <a:lstStyle/>
                        <a:p>
                          <a:pPr algn="ctr"/>
                          <a:r>
                            <a:rPr lang="en-GB">
                              <a:latin typeface="Calibri" panose="020F0502020204030204" pitchFamily="34" charset="0"/>
                              <a:cs typeface="Calibri" panose="020F0502020204030204" pitchFamily="34" charset="0"/>
                            </a:rPr>
                            <a:t>27.8</a:t>
                          </a:r>
                        </a:p>
                      </a:txBody>
                      <a:tcPr/>
                    </a:tc>
                    <a:tc>
                      <a:txBody>
                        <a:bodyPr/>
                        <a:lstStyle/>
                        <a:p>
                          <a:pPr algn="ctr"/>
                          <a:r>
                            <a:rPr lang="en-GB">
                              <a:latin typeface="Calibri" panose="020F0502020204030204" pitchFamily="34" charset="0"/>
                              <a:cs typeface="Calibri" panose="020F0502020204030204" pitchFamily="34" charset="0"/>
                            </a:rPr>
                            <a:t>18:01</a:t>
                          </a:r>
                        </a:p>
                      </a:txBody>
                      <a:tcPr/>
                    </a:tc>
                    <a:tc>
                      <a:txBody>
                        <a:bodyPr/>
                        <a:lstStyle/>
                        <a:p>
                          <a:pPr algn="ctr"/>
                          <a:r>
                            <a:rPr lang="en-GB">
                              <a:latin typeface="Calibri" panose="020F0502020204030204" pitchFamily="34" charset="0"/>
                              <a:cs typeface="Calibri" panose="020F0502020204030204" pitchFamily="34" charset="0"/>
                            </a:rPr>
                            <a:t>7000</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10.8</a:t>
                          </a:r>
                        </a:p>
                      </a:txBody>
                      <a:tcPr/>
                    </a:tc>
                    <a:tc>
                      <a:txBody>
                        <a:bodyPr/>
                        <a:lstStyle/>
                        <a:p>
                          <a:pPr algn="ctr"/>
                          <a:r>
                            <a:rPr lang="en-GB">
                              <a:latin typeface="Calibri" panose="020F0502020204030204" pitchFamily="34" charset="0"/>
                              <a:cs typeface="Calibri" panose="020F0502020204030204" pitchFamily="34" charset="0"/>
                            </a:rPr>
                            <a:t>19.1</a:t>
                          </a:r>
                        </a:p>
                      </a:txBody>
                      <a:tcPr/>
                    </a:tc>
                    <a:tc>
                      <a:txBody>
                        <a:bodyPr/>
                        <a:lstStyle/>
                        <a:p>
                          <a:pPr algn="ctr"/>
                          <a:r>
                            <a:rPr lang="en-GB">
                              <a:latin typeface="Calibri" panose="020F0502020204030204" pitchFamily="34" charset="0"/>
                              <a:cs typeface="Calibri" panose="020F0502020204030204" pitchFamily="34" charset="0"/>
                            </a:rPr>
                            <a:t>20:36</a:t>
                          </a:r>
                        </a:p>
                      </a:txBody>
                      <a:tcPr/>
                    </a:tc>
                    <a:tc>
                      <a:txBody>
                        <a:bodyPr/>
                        <a:lstStyle/>
                        <a:p>
                          <a:pPr algn="ctr"/>
                          <a:r>
                            <a:rPr lang="en-GB">
                              <a:latin typeface="Calibri" panose="020F0502020204030204" pitchFamily="34" charset="0"/>
                              <a:cs typeface="Calibri" panose="020F0502020204030204" pitchFamily="34" charset="0"/>
                            </a:rPr>
                            <a:t>450</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Fallback>
      </mc:AlternateContent>
      <p:sp>
        <p:nvSpPr>
          <p:cNvPr id="15" name="Title 1">
            <a:extLst>
              <a:ext uri="{FF2B5EF4-FFF2-40B4-BE49-F238E27FC236}">
                <a16:creationId xmlns:a16="http://schemas.microsoft.com/office/drawing/2014/main" id="{A45A7E6D-78A1-43E9-A7B2-1BC5AA4FE09B}"/>
              </a:ext>
            </a:extLst>
          </p:cNvPr>
          <p:cNvSpPr txBox="1"/>
          <p:nvPr/>
        </p:nvSpPr>
        <p:spPr>
          <a:xfrm>
            <a:off x="1443811" y="1312147"/>
            <a:ext cx="9317190" cy="134434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Sometimes we don’t know the ground truth. In such cases, we have to collect information, and provide it for ourselves.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This can be costly and time consuming.</a:t>
            </a:r>
            <a:endParaRPr sz="200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a:solidFill>
                <a:srgbClr val="FFFF00"/>
              </a:solidFill>
            </a:endParaRPr>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A0D151B0-7EFF-4B48-9AB1-0AD062F6A0B8}"/>
                  </a:ext>
                </a:extLst>
              </p:cNvPr>
              <p:cNvGraphicFramePr>
                <a:graphicFrameLocks noGrp="1"/>
              </p:cNvGraphicFramePr>
              <p:nvPr>
                <p:extLst>
                  <p:ext uri="{D42A27DB-BD31-4B8C-83A1-F6EECF244321}">
                    <p14:modId xmlns:p14="http://schemas.microsoft.com/office/powerpoint/2010/main" val="758303430"/>
                  </p:ext>
                </p:extLst>
              </p:nvPr>
            </p:nvGraphicFramePr>
            <p:xfrm>
              <a:off x="7461795" y="3090284"/>
              <a:ext cx="1625600" cy="2397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Class / Label</a:t>
                          </a: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a:latin typeface="Calibri" panose="020F0502020204030204" pitchFamily="34" charset="0"/>
                            <a:cs typeface="Calibri" panose="020F0502020204030204" pitchFamily="34" charset="0"/>
                          </a:endParaRP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40413030"/>
                      </a:ext>
                    </a:extLst>
                  </a:tr>
                  <a:tr h="370840">
                    <a:tc>
                      <a:txBody>
                        <a:bodyPr/>
                        <a:lstStyle/>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Choice>
        <mc:Fallback xmlns="">
          <p:graphicFrame>
            <p:nvGraphicFramePr>
              <p:cNvPr id="16" name="Table 15">
                <a:extLst>
                  <a:ext uri="{FF2B5EF4-FFF2-40B4-BE49-F238E27FC236}">
                    <a16:creationId xmlns:a16="http://schemas.microsoft.com/office/drawing/2014/main" id="{A0D151B0-7EFF-4B48-9AB1-0AD062F6A0B8}"/>
                  </a:ext>
                </a:extLst>
              </p:cNvPr>
              <p:cNvGraphicFramePr>
                <a:graphicFrameLocks noGrp="1"/>
              </p:cNvGraphicFramePr>
              <p:nvPr>
                <p:extLst>
                  <p:ext uri="{D42A27DB-BD31-4B8C-83A1-F6EECF244321}">
                    <p14:modId xmlns:p14="http://schemas.microsoft.com/office/powerpoint/2010/main" val="758303430"/>
                  </p:ext>
                </p:extLst>
              </p:nvPr>
            </p:nvGraphicFramePr>
            <p:xfrm>
              <a:off x="7461795" y="3090284"/>
              <a:ext cx="1625600" cy="2397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914400">
                    <a:tc>
                      <a:txBody>
                        <a:bodyPr/>
                        <a:lstStyle/>
                        <a:p>
                          <a:endParaRPr lang="en-US"/>
                        </a:p>
                      </a:txBody>
                      <a:tcPr>
                        <a:blipFill>
                          <a:blip r:embed="rId7"/>
                          <a:stretch>
                            <a:fillRect l="-375" t="-3311" r="-1498" b="-170861"/>
                          </a:stretch>
                        </a:blipFill>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40413030"/>
                      </a:ext>
                    </a:extLst>
                  </a:tr>
                  <a:tr h="370840">
                    <a:tc>
                      <a:txBody>
                        <a:bodyPr/>
                        <a:lstStyle/>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Fallback>
      </mc:AlternateContent>
      <p:grpSp>
        <p:nvGrpSpPr>
          <p:cNvPr id="7" name="Group 6">
            <a:extLst>
              <a:ext uri="{FF2B5EF4-FFF2-40B4-BE49-F238E27FC236}">
                <a16:creationId xmlns:a16="http://schemas.microsoft.com/office/drawing/2014/main" id="{3AE75CB5-BCAA-FA4A-82E1-1472E9496013}"/>
              </a:ext>
            </a:extLst>
          </p:cNvPr>
          <p:cNvGrpSpPr/>
          <p:nvPr/>
        </p:nvGrpSpPr>
        <p:grpSpPr>
          <a:xfrm>
            <a:off x="1570571" y="2479023"/>
            <a:ext cx="5168103" cy="531011"/>
            <a:chOff x="2235183" y="2099728"/>
            <a:chExt cx="5168103" cy="531011"/>
          </a:xfrm>
        </p:grpSpPr>
        <p:sp>
          <p:nvSpPr>
            <p:cNvPr id="17" name="Title 1">
              <a:extLst>
                <a:ext uri="{FF2B5EF4-FFF2-40B4-BE49-F238E27FC236}">
                  <a16:creationId xmlns:a16="http://schemas.microsoft.com/office/drawing/2014/main" id="{82F7F0B8-DFAE-46BD-BA20-652902D39C37}"/>
                </a:ext>
              </a:extLst>
            </p:cNvPr>
            <p:cNvSpPr txBox="1"/>
            <p:nvPr/>
          </p:nvSpPr>
          <p:spPr>
            <a:xfrm>
              <a:off x="2235183" y="2099728"/>
              <a:ext cx="5168103"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Variables / Attributes / Features</a:t>
              </a:r>
              <a:endParaRPr>
                <a:solidFill>
                  <a:srgbClr val="FFFF00"/>
                </a:solidFill>
                <a:latin typeface="Calibri" panose="020F0502020204030204" pitchFamily="34" charset="0"/>
                <a:cs typeface="Calibri" panose="020F0502020204030204" pitchFamily="34" charset="0"/>
              </a:endParaRPr>
            </a:p>
          </p:txBody>
        </p:sp>
        <p:sp>
          <p:nvSpPr>
            <p:cNvPr id="6" name="Left Brace 5">
              <a:extLst>
                <a:ext uri="{FF2B5EF4-FFF2-40B4-BE49-F238E27FC236}">
                  <a16:creationId xmlns:a16="http://schemas.microsoft.com/office/drawing/2014/main" id="{5BB1D034-4748-4262-A33A-43F71353D888}"/>
                </a:ext>
              </a:extLst>
            </p:cNvPr>
            <p:cNvSpPr/>
            <p:nvPr/>
          </p:nvSpPr>
          <p:spPr>
            <a:xfrm rot="5400000">
              <a:off x="4617629" y="48677"/>
              <a:ext cx="199616" cy="4964508"/>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grpSp>
      <p:grpSp>
        <p:nvGrpSpPr>
          <p:cNvPr id="8" name="Group 7">
            <a:extLst>
              <a:ext uri="{FF2B5EF4-FFF2-40B4-BE49-F238E27FC236}">
                <a16:creationId xmlns:a16="http://schemas.microsoft.com/office/drawing/2014/main" id="{C9666BDA-5D58-5E41-A525-4F7FFFE692C2}"/>
              </a:ext>
            </a:extLst>
          </p:cNvPr>
          <p:cNvGrpSpPr/>
          <p:nvPr/>
        </p:nvGrpSpPr>
        <p:grpSpPr>
          <a:xfrm>
            <a:off x="7398213" y="2457408"/>
            <a:ext cx="1705512" cy="538556"/>
            <a:chOff x="8062825" y="2078113"/>
            <a:chExt cx="1705512" cy="538556"/>
          </a:xfrm>
        </p:grpSpPr>
        <p:sp>
          <p:nvSpPr>
            <p:cNvPr id="27" name="Left Brace 26">
              <a:extLst>
                <a:ext uri="{FF2B5EF4-FFF2-40B4-BE49-F238E27FC236}">
                  <a16:creationId xmlns:a16="http://schemas.microsoft.com/office/drawing/2014/main" id="{81E24ABA-2995-4EBB-A466-631CD011557C}"/>
                </a:ext>
              </a:extLst>
            </p:cNvPr>
            <p:cNvSpPr/>
            <p:nvPr/>
          </p:nvSpPr>
          <p:spPr>
            <a:xfrm rot="5400000">
              <a:off x="8855730" y="1704062"/>
              <a:ext cx="199615" cy="1625599"/>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8" name="Title 1">
              <a:extLst>
                <a:ext uri="{FF2B5EF4-FFF2-40B4-BE49-F238E27FC236}">
                  <a16:creationId xmlns:a16="http://schemas.microsoft.com/office/drawing/2014/main" id="{7D32A498-C365-4928-AAF6-588F5D001570}"/>
                </a:ext>
              </a:extLst>
            </p:cNvPr>
            <p:cNvSpPr txBox="1"/>
            <p:nvPr/>
          </p:nvSpPr>
          <p:spPr>
            <a:xfrm>
              <a:off x="8062825" y="2078113"/>
              <a:ext cx="1614008" cy="38289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FF00"/>
                  </a:solidFill>
                  <a:latin typeface="Calibri" panose="020F0502020204030204" pitchFamily="34" charset="0"/>
                  <a:cs typeface="Calibri" panose="020F0502020204030204" pitchFamily="34" charset="0"/>
                </a:rPr>
                <a:t>Ground Truth</a:t>
              </a:r>
              <a:endParaRPr>
                <a:solidFill>
                  <a:srgbClr val="FFFF00"/>
                </a:solidFill>
                <a:latin typeface="Calibri" panose="020F0502020204030204" pitchFamily="34" charset="0"/>
                <a:cs typeface="Calibri" panose="020F0502020204030204" pitchFamily="34" charset="0"/>
              </a:endParaRPr>
            </a:p>
          </p:txBody>
        </p:sp>
      </p:grpSp>
      <p:sp>
        <p:nvSpPr>
          <p:cNvPr id="10" name="Rectangle 9">
            <a:extLst>
              <a:ext uri="{FF2B5EF4-FFF2-40B4-BE49-F238E27FC236}">
                <a16:creationId xmlns:a16="http://schemas.microsoft.com/office/drawing/2014/main" id="{AD82B61F-6AF5-4B28-B919-22F27650FF9C}"/>
              </a:ext>
            </a:extLst>
          </p:cNvPr>
          <p:cNvSpPr/>
          <p:nvPr/>
        </p:nvSpPr>
        <p:spPr>
          <a:xfrm>
            <a:off x="1443811" y="5800340"/>
            <a:ext cx="7926657" cy="707886"/>
          </a:xfrm>
          <a:prstGeom prst="rect">
            <a:avLst/>
          </a:prstGeom>
          <a:effectLst/>
        </p:spPr>
        <p:txBody>
          <a:bodyPr wrap="none">
            <a:sp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a:solidFill>
                  <a:srgbClr val="FFFF00"/>
                </a:solidFill>
                <a:latin typeface="Calibri" panose="020F0502020204030204" pitchFamily="34" charset="0"/>
                <a:cs typeface="Calibri" panose="020F0502020204030204" pitchFamily="34" charset="0"/>
              </a:rPr>
              <a:t>If the ground truth is unknown, this is called an “unlabelled” dataset.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a:solidFill>
                  <a:srgbClr val="FFFF00"/>
                </a:solidFill>
                <a:latin typeface="Calibri" panose="020F0502020204030204" pitchFamily="34" charset="0"/>
                <a:cs typeface="Calibri" panose="020F0502020204030204" pitchFamily="34" charset="0"/>
              </a:rPr>
              <a:t>Datasets may also be “partially-labelled”.</a:t>
            </a:r>
          </a:p>
        </p:txBody>
      </p:sp>
      <p:sp>
        <p:nvSpPr>
          <p:cNvPr id="3" name="TextBox 2">
            <a:extLst>
              <a:ext uri="{FF2B5EF4-FFF2-40B4-BE49-F238E27FC236}">
                <a16:creationId xmlns:a16="http://schemas.microsoft.com/office/drawing/2014/main" id="{8AC53E87-3BA2-4C19-8898-2325256BA8EE}"/>
              </a:ext>
            </a:extLst>
          </p:cNvPr>
          <p:cNvSpPr txBox="1"/>
          <p:nvPr/>
        </p:nvSpPr>
        <p:spPr>
          <a:xfrm>
            <a:off x="8144891" y="4753956"/>
            <a:ext cx="292068" cy="646331"/>
          </a:xfrm>
          <a:prstGeom prst="rect">
            <a:avLst/>
          </a:prstGeom>
          <a:noFill/>
        </p:spPr>
        <p:txBody>
          <a:bodyPr wrap="none" rtlCol="0">
            <a:spAutoFit/>
          </a:bodyPr>
          <a:lstStyle/>
          <a:p>
            <a:r>
              <a:rPr lang="en-GB">
                <a:latin typeface="Calibri" panose="020F0502020204030204" pitchFamily="34" charset="0"/>
                <a:cs typeface="Calibri" panose="020F0502020204030204" pitchFamily="34" charset="0"/>
              </a:rPr>
              <a:t>?</a:t>
            </a:r>
          </a:p>
          <a:p>
            <a:endParaRPr lang="en-GB"/>
          </a:p>
        </p:txBody>
      </p:sp>
      <p:sp>
        <p:nvSpPr>
          <p:cNvPr id="24" name="TextBox 23">
            <a:extLst>
              <a:ext uri="{FF2B5EF4-FFF2-40B4-BE49-F238E27FC236}">
                <a16:creationId xmlns:a16="http://schemas.microsoft.com/office/drawing/2014/main" id="{84FC5076-3E44-4886-8D76-FDB913EA5CCE}"/>
              </a:ext>
            </a:extLst>
          </p:cNvPr>
          <p:cNvSpPr txBox="1"/>
          <p:nvPr/>
        </p:nvSpPr>
        <p:spPr>
          <a:xfrm>
            <a:off x="7630437" y="4716997"/>
            <a:ext cx="1301959" cy="646331"/>
          </a:xfrm>
          <a:prstGeom prst="rect">
            <a:avLst/>
          </a:prstGeom>
          <a:noFill/>
        </p:spPr>
        <p:txBody>
          <a:bodyPr wrap="none" rtlCol="0">
            <a:spAutoFit/>
          </a:bodyPr>
          <a:lstStyle/>
          <a:p>
            <a:r>
              <a:rPr lang="en-GB">
                <a:latin typeface="Calibri" panose="020F0502020204030204" pitchFamily="34" charset="0"/>
                <a:cs typeface="Calibri" panose="020F0502020204030204" pitchFamily="34" charset="0"/>
              </a:rPr>
              <a:t>Deactivated</a:t>
            </a:r>
          </a:p>
          <a:p>
            <a:endParaRPr lang="en-GB"/>
          </a:p>
        </p:txBody>
      </p:sp>
      <p:grpSp>
        <p:nvGrpSpPr>
          <p:cNvPr id="5" name="Group 4">
            <a:extLst>
              <a:ext uri="{FF2B5EF4-FFF2-40B4-BE49-F238E27FC236}">
                <a16:creationId xmlns:a16="http://schemas.microsoft.com/office/drawing/2014/main" id="{84975481-0679-AC43-9702-688EEBA9731B}"/>
              </a:ext>
            </a:extLst>
          </p:cNvPr>
          <p:cNvGrpSpPr/>
          <p:nvPr/>
        </p:nvGrpSpPr>
        <p:grpSpPr>
          <a:xfrm>
            <a:off x="8792478" y="3984017"/>
            <a:ext cx="1597134" cy="769939"/>
            <a:chOff x="10263986" y="3673747"/>
            <a:chExt cx="1597134" cy="769939"/>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C6B72FF-1974-B847-911F-72E2350CF88E}"/>
                    </a:ext>
                  </a:extLst>
                </p:cNvPr>
                <p:cNvSpPr/>
                <p:nvPr/>
              </p:nvSpPr>
              <p:spPr>
                <a:xfrm>
                  <a:off x="10267040" y="3673747"/>
                  <a:ext cx="159408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e>
                        </m:d>
                      </m:oMath>
                    </m:oMathPara>
                  </a14:m>
                  <a:endParaRPr lang="en-US" sz="2000" dirty="0"/>
                </a:p>
              </p:txBody>
            </p:sp>
          </mc:Choice>
          <mc:Fallback xmlns="">
            <p:sp>
              <p:nvSpPr>
                <p:cNvPr id="4" name="Rectangle 3">
                  <a:extLst>
                    <a:ext uri="{FF2B5EF4-FFF2-40B4-BE49-F238E27FC236}">
                      <a16:creationId xmlns:a16="http://schemas.microsoft.com/office/drawing/2014/main" id="{5C6B72FF-1974-B847-911F-72E2350CF88E}"/>
                    </a:ext>
                  </a:extLst>
                </p:cNvPr>
                <p:cNvSpPr>
                  <a:spLocks noRot="1" noChangeAspect="1" noMove="1" noResize="1" noEditPoints="1" noAdjustHandles="1" noChangeArrowheads="1" noChangeShapeType="1" noTextEdit="1"/>
                </p:cNvSpPr>
                <p:nvPr/>
              </p:nvSpPr>
              <p:spPr>
                <a:xfrm>
                  <a:off x="10267040" y="3673747"/>
                  <a:ext cx="1594080" cy="400110"/>
                </a:xfrm>
                <a:prstGeom prst="rect">
                  <a:avLst/>
                </a:prstGeom>
                <a:blipFill>
                  <a:blip r:embed="rId14"/>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7D956C6-98A7-824A-A79E-3E657C5F191B}"/>
                    </a:ext>
                  </a:extLst>
                </p:cNvPr>
                <p:cNvSpPr/>
                <p:nvPr/>
              </p:nvSpPr>
              <p:spPr>
                <a:xfrm>
                  <a:off x="10263986" y="4043576"/>
                  <a:ext cx="159408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e>
                        </m:d>
                      </m:oMath>
                    </m:oMathPara>
                  </a14:m>
                  <a:endParaRPr lang="en-US" sz="2000" dirty="0"/>
                </a:p>
              </p:txBody>
            </p:sp>
          </mc:Choice>
          <mc:Fallback xmlns="">
            <p:sp>
              <p:nvSpPr>
                <p:cNvPr id="29" name="Rectangle 28">
                  <a:extLst>
                    <a:ext uri="{FF2B5EF4-FFF2-40B4-BE49-F238E27FC236}">
                      <a16:creationId xmlns:a16="http://schemas.microsoft.com/office/drawing/2014/main" id="{F7D956C6-98A7-824A-A79E-3E657C5F191B}"/>
                    </a:ext>
                  </a:extLst>
                </p:cNvPr>
                <p:cNvSpPr>
                  <a:spLocks noRot="1" noChangeAspect="1" noMove="1" noResize="1" noEditPoints="1" noAdjustHandles="1" noChangeArrowheads="1" noChangeShapeType="1" noTextEdit="1"/>
                </p:cNvSpPr>
                <p:nvPr/>
              </p:nvSpPr>
              <p:spPr>
                <a:xfrm>
                  <a:off x="10263986" y="4043576"/>
                  <a:ext cx="1594080" cy="400110"/>
                </a:xfrm>
                <a:prstGeom prst="rect">
                  <a:avLst/>
                </a:prstGeom>
                <a:blipFill>
                  <a:blip r:embed="rId15"/>
                  <a:stretch>
                    <a:fillRect b="-93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2F501BE-2859-2149-BAA9-50FD85DD044D}"/>
                  </a:ext>
                </a:extLst>
              </p:cNvPr>
              <p:cNvSpPr/>
              <p:nvPr/>
            </p:nvSpPr>
            <p:spPr>
              <a:xfrm>
                <a:off x="8792478" y="4753956"/>
                <a:ext cx="159408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e>
                      </m:d>
                    </m:oMath>
                  </m:oMathPara>
                </a14:m>
                <a:endParaRPr lang="en-US" sz="2000"/>
              </a:p>
            </p:txBody>
          </p:sp>
        </mc:Choice>
        <mc:Fallback xmlns="">
          <p:sp>
            <p:nvSpPr>
              <p:cNvPr id="30" name="Rectangle 29">
                <a:extLst>
                  <a:ext uri="{FF2B5EF4-FFF2-40B4-BE49-F238E27FC236}">
                    <a16:creationId xmlns:a16="http://schemas.microsoft.com/office/drawing/2014/main" id="{D2F501BE-2859-2149-BAA9-50FD85DD044D}"/>
                  </a:ext>
                </a:extLst>
              </p:cNvPr>
              <p:cNvSpPr>
                <a:spLocks noRot="1" noChangeAspect="1" noMove="1" noResize="1" noEditPoints="1" noAdjustHandles="1" noChangeArrowheads="1" noChangeShapeType="1" noTextEdit="1"/>
              </p:cNvSpPr>
              <p:nvPr/>
            </p:nvSpPr>
            <p:spPr>
              <a:xfrm>
                <a:off x="8792478" y="4753956"/>
                <a:ext cx="1594080" cy="400110"/>
              </a:xfrm>
              <a:prstGeom prst="rect">
                <a:avLst/>
              </a:prstGeom>
              <a:blipFill>
                <a:blip r:embed="rId16"/>
                <a:stretch>
                  <a:fillRect b="-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90694D0-1DC8-8C40-A2FC-81EDBDC2BDFB}"/>
                  </a:ext>
                </a:extLst>
              </p:cNvPr>
              <p:cNvSpPr/>
              <p:nvPr/>
            </p:nvSpPr>
            <p:spPr>
              <a:xfrm>
                <a:off x="9914748" y="4762056"/>
                <a:ext cx="227725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𝐷</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𝑒𝑎𝑐𝑡𝑖𝑣𝑎𝑡𝑒𝑑</m:t>
                          </m:r>
                        </m:e>
                      </m:d>
                    </m:oMath>
                  </m:oMathPara>
                </a14:m>
                <a:endParaRPr lang="en-US" sz="2000" dirty="0"/>
              </a:p>
            </p:txBody>
          </p:sp>
        </mc:Choice>
        <mc:Fallback xmlns="">
          <p:sp>
            <p:nvSpPr>
              <p:cNvPr id="31" name="Rectangle 30">
                <a:extLst>
                  <a:ext uri="{FF2B5EF4-FFF2-40B4-BE49-F238E27FC236}">
                    <a16:creationId xmlns:a16="http://schemas.microsoft.com/office/drawing/2014/main" id="{890694D0-1DC8-8C40-A2FC-81EDBDC2BDFB}"/>
                  </a:ext>
                </a:extLst>
              </p:cNvPr>
              <p:cNvSpPr>
                <a:spLocks noRot="1" noChangeAspect="1" noMove="1" noResize="1" noEditPoints="1" noAdjustHandles="1" noChangeArrowheads="1" noChangeShapeType="1" noTextEdit="1"/>
              </p:cNvSpPr>
              <p:nvPr/>
            </p:nvSpPr>
            <p:spPr>
              <a:xfrm>
                <a:off x="9914748" y="4762056"/>
                <a:ext cx="2277252" cy="400110"/>
              </a:xfrm>
              <a:prstGeom prst="rect">
                <a:avLst/>
              </a:prstGeom>
              <a:blipFill>
                <a:blip r:embed="rId17"/>
                <a:stretch>
                  <a:fillRect b="-9091"/>
                </a:stretch>
              </a:blipFill>
            </p:spPr>
            <p:txBody>
              <a:bodyPr/>
              <a:lstStyle/>
              <a:p>
                <a:r>
                  <a:rPr lang="en-GB">
                    <a:noFill/>
                  </a:rPr>
                  <a:t> </a:t>
                </a:r>
              </a:p>
            </p:txBody>
          </p:sp>
        </mc:Fallback>
      </mc:AlternateContent>
      <p:sp>
        <p:nvSpPr>
          <p:cNvPr id="32" name="Rectangle 31">
            <a:extLst>
              <a:ext uri="{FF2B5EF4-FFF2-40B4-BE49-F238E27FC236}">
                <a16:creationId xmlns:a16="http://schemas.microsoft.com/office/drawing/2014/main" id="{7D0F2461-58B6-D04E-8E91-4C2162A0BF35}"/>
              </a:ext>
            </a:extLst>
          </p:cNvPr>
          <p:cNvSpPr/>
          <p:nvPr/>
        </p:nvSpPr>
        <p:spPr>
          <a:xfrm>
            <a:off x="2130606" y="5439553"/>
            <a:ext cx="3763466" cy="338554"/>
          </a:xfrm>
          <a:prstGeom prst="rect">
            <a:avLst/>
          </a:prstGeom>
        </p:spPr>
        <p:txBody>
          <a:bodyPr wrap="none">
            <a:spAutoFit/>
          </a:bodyPr>
          <a:lstStyle/>
          <a:p>
            <a:pPr>
              <a:buSzPct val="100000"/>
              <a:defRPr sz="2000" b="1">
                <a:solidFill>
                  <a:srgbClr val="FFFFFF"/>
                </a:solidFill>
                <a:latin typeface="Arial"/>
                <a:ea typeface="Arial"/>
                <a:cs typeface="Arial"/>
                <a:sym typeface="Arial"/>
              </a:defRPr>
            </a:pPr>
            <a:r>
              <a:rPr lang="en-GB" sz="1600">
                <a:solidFill>
                  <a:schemeClr val="bg1"/>
                </a:solidFill>
                <a:latin typeface="Calibri" panose="020F0502020204030204" pitchFamily="34" charset="0"/>
                <a:cs typeface="Calibri" panose="020F0502020204030204" pitchFamily="34" charset="0"/>
              </a:rPr>
              <a:t>Table 2. Status of a heating control system</a:t>
            </a:r>
          </a:p>
        </p:txBody>
      </p:sp>
      <p:grpSp>
        <p:nvGrpSpPr>
          <p:cNvPr id="9" name="Group 8">
            <a:extLst>
              <a:ext uri="{FF2B5EF4-FFF2-40B4-BE49-F238E27FC236}">
                <a16:creationId xmlns:a16="http://schemas.microsoft.com/office/drawing/2014/main" id="{420BF45E-6C90-6948-A29A-895423911A36}"/>
              </a:ext>
            </a:extLst>
          </p:cNvPr>
          <p:cNvGrpSpPr/>
          <p:nvPr/>
        </p:nvGrpSpPr>
        <p:grpSpPr>
          <a:xfrm>
            <a:off x="209941" y="3892181"/>
            <a:ext cx="592590" cy="1266245"/>
            <a:chOff x="874553" y="3512886"/>
            <a:chExt cx="592590" cy="1266245"/>
          </a:xfrm>
        </p:grpSpPr>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1B1288DF-8DE6-DC4B-B3FD-242969B6D2CB}"/>
                    </a:ext>
                  </a:extLst>
                </p:cNvPr>
                <p:cNvSpPr/>
                <p:nvPr/>
              </p:nvSpPr>
              <p:spPr>
                <a:xfrm>
                  <a:off x="874553" y="3512886"/>
                  <a:ext cx="5656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oMath>
                    </m:oMathPara>
                  </a14:m>
                  <a:endParaRPr lang="en-US" sz="2400"/>
                </a:p>
              </p:txBody>
            </p:sp>
          </mc:Choice>
          <mc:Fallback xmlns="">
            <p:sp>
              <p:nvSpPr>
                <p:cNvPr id="33" name="Rectangle 32">
                  <a:extLst>
                    <a:ext uri="{FF2B5EF4-FFF2-40B4-BE49-F238E27FC236}">
                      <a16:creationId xmlns:a16="http://schemas.microsoft.com/office/drawing/2014/main" id="{1B1288DF-8DE6-DC4B-B3FD-242969B6D2CB}"/>
                    </a:ext>
                  </a:extLst>
                </p:cNvPr>
                <p:cNvSpPr>
                  <a:spLocks noRot="1" noChangeAspect="1" noMove="1" noResize="1" noEditPoints="1" noAdjustHandles="1" noChangeArrowheads="1" noChangeShapeType="1" noTextEdit="1"/>
                </p:cNvSpPr>
                <p:nvPr/>
              </p:nvSpPr>
              <p:spPr>
                <a:xfrm>
                  <a:off x="874553" y="3512886"/>
                  <a:ext cx="565604" cy="461665"/>
                </a:xfrm>
                <a:prstGeom prst="rect">
                  <a:avLst/>
                </a:prstGeom>
                <a:blipFill>
                  <a:blip r:embed="rId18"/>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9D49EBA-9FD2-EF45-8537-ECC6ED9E3347}"/>
                    </a:ext>
                  </a:extLst>
                </p:cNvPr>
                <p:cNvSpPr/>
                <p:nvPr/>
              </p:nvSpPr>
              <p:spPr>
                <a:xfrm>
                  <a:off x="894422" y="3928988"/>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oMath>
                    </m:oMathPara>
                  </a14:m>
                  <a:endParaRPr lang="en-US" sz="2400"/>
                </a:p>
              </p:txBody>
            </p:sp>
          </mc:Choice>
          <mc:Fallback xmlns="">
            <p:sp>
              <p:nvSpPr>
                <p:cNvPr id="34" name="Rectangle 33">
                  <a:extLst>
                    <a:ext uri="{FF2B5EF4-FFF2-40B4-BE49-F238E27FC236}">
                      <a16:creationId xmlns:a16="http://schemas.microsoft.com/office/drawing/2014/main" id="{D9D49EBA-9FD2-EF45-8537-ECC6ED9E3347}"/>
                    </a:ext>
                  </a:extLst>
                </p:cNvPr>
                <p:cNvSpPr>
                  <a:spLocks noRot="1" noChangeAspect="1" noMove="1" noResize="1" noEditPoints="1" noAdjustHandles="1" noChangeArrowheads="1" noChangeShapeType="1" noTextEdit="1"/>
                </p:cNvSpPr>
                <p:nvPr/>
              </p:nvSpPr>
              <p:spPr>
                <a:xfrm>
                  <a:off x="894422" y="3928988"/>
                  <a:ext cx="572721" cy="461665"/>
                </a:xfrm>
                <a:prstGeom prst="rect">
                  <a:avLst/>
                </a:prstGeom>
                <a:blipFill>
                  <a:blip r:embed="rId19"/>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CC71B46-0753-DF41-81E8-22CCED8CCD77}"/>
                    </a:ext>
                  </a:extLst>
                </p:cNvPr>
                <p:cNvSpPr/>
                <p:nvPr/>
              </p:nvSpPr>
              <p:spPr>
                <a:xfrm>
                  <a:off x="888514" y="4317466"/>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oMath>
                    </m:oMathPara>
                  </a14:m>
                  <a:endParaRPr lang="en-US" sz="2400"/>
                </a:p>
              </p:txBody>
            </p:sp>
          </mc:Choice>
          <mc:Fallback xmlns="">
            <p:sp>
              <p:nvSpPr>
                <p:cNvPr id="35" name="Rectangle 34">
                  <a:extLst>
                    <a:ext uri="{FF2B5EF4-FFF2-40B4-BE49-F238E27FC236}">
                      <a16:creationId xmlns:a16="http://schemas.microsoft.com/office/drawing/2014/main" id="{6CC71B46-0753-DF41-81E8-22CCED8CCD77}"/>
                    </a:ext>
                  </a:extLst>
                </p:cNvPr>
                <p:cNvSpPr>
                  <a:spLocks noRot="1" noChangeAspect="1" noMove="1" noResize="1" noEditPoints="1" noAdjustHandles="1" noChangeArrowheads="1" noChangeShapeType="1" noTextEdit="1"/>
                </p:cNvSpPr>
                <p:nvPr/>
              </p:nvSpPr>
              <p:spPr>
                <a:xfrm>
                  <a:off x="888514" y="4317466"/>
                  <a:ext cx="572721" cy="461665"/>
                </a:xfrm>
                <a:prstGeom prst="rect">
                  <a:avLst/>
                </a:prstGeom>
                <a:blipFill>
                  <a:blip r:embed="rId20"/>
                  <a:stretch>
                    <a:fillRect b="-10811"/>
                  </a:stretch>
                </a:blipFill>
              </p:spPr>
              <p:txBody>
                <a:bodyPr/>
                <a:lstStyle/>
                <a:p>
                  <a:r>
                    <a:rPr lang="en-US">
                      <a:noFill/>
                    </a:rPr>
                    <a:t> </a:t>
                  </a:r>
                </a:p>
              </p:txBody>
            </p:sp>
          </mc:Fallback>
        </mc:AlternateContent>
      </p:grpSp>
      <p:pic>
        <p:nvPicPr>
          <p:cNvPr id="26" name="Picture 25">
            <a:extLst>
              <a:ext uri="{FF2B5EF4-FFF2-40B4-BE49-F238E27FC236}">
                <a16:creationId xmlns:a16="http://schemas.microsoft.com/office/drawing/2014/main" id="{EA3EAD92-329A-4FF1-AF53-F3A32D1FB743}"/>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2347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4" grpId="0"/>
      <p:bldP spid="30" grpId="0"/>
      <p:bldP spid="30" grpId="1"/>
      <p:bldP spid="31"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85C4B0-F37F-4E9F-AFE9-FD5D2A6C8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latin typeface="Calibri"/>
              </a:rPr>
              <a:t>Feature Values</a:t>
            </a:r>
            <a:endParaRPr lang="en-GB" sz="3600" b="0" strike="noStrike" spc="-1" dirty="0">
              <a:solidFill>
                <a:schemeClr val="bg1"/>
              </a:solidFill>
              <a:latin typeface="Arial"/>
            </a:endParaRPr>
          </a:p>
        </p:txBody>
      </p:sp>
      <p:graphicFrame>
        <p:nvGraphicFramePr>
          <p:cNvPr id="2" name="Table 1">
            <a:extLst>
              <a:ext uri="{FF2B5EF4-FFF2-40B4-BE49-F238E27FC236}">
                <a16:creationId xmlns:a16="http://schemas.microsoft.com/office/drawing/2014/main" id="{48E5C347-C3E6-4521-98BD-A2B4D1051224}"/>
              </a:ext>
            </a:extLst>
          </p:cNvPr>
          <p:cNvGraphicFramePr>
            <a:graphicFrameLocks noGrp="1"/>
          </p:cNvGraphicFramePr>
          <p:nvPr>
            <p:extLst>
              <p:ext uri="{D42A27DB-BD31-4B8C-83A1-F6EECF244321}">
                <p14:modId xmlns:p14="http://schemas.microsoft.com/office/powerpoint/2010/main" val="1719453737"/>
              </p:ext>
            </p:extLst>
          </p:nvPr>
        </p:nvGraphicFramePr>
        <p:xfrm>
          <a:off x="1522579" y="3088094"/>
          <a:ext cx="65024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Mass (Kg)</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 Height (cm)</a:t>
                      </a:r>
                    </a:p>
                  </a:txBody>
                  <a:tcPr/>
                </a:tc>
                <a:tc>
                  <a:txBody>
                    <a:bodyPr/>
                    <a:lstStyle/>
                    <a:p>
                      <a:pPr algn="ctr"/>
                      <a:r>
                        <a:rPr lang="en-GB">
                          <a:latin typeface="Calibri" panose="020F0502020204030204" pitchFamily="34" charset="0"/>
                          <a:cs typeface="Calibri" panose="020F0502020204030204" pitchFamily="34" charset="0"/>
                        </a:rPr>
                        <a:t>Legs</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Colour</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25.4</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Black</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18</a:t>
                      </a:r>
                    </a:p>
                  </a:txBody>
                  <a:tcPr/>
                </a:tc>
                <a:tc>
                  <a:txBody>
                    <a:bodyPr/>
                    <a:lstStyle/>
                    <a:p>
                      <a:pPr algn="ctr"/>
                      <a:r>
                        <a:rPr lang="en-GB">
                          <a:latin typeface="Calibri" panose="020F0502020204030204" pitchFamily="34" charset="0"/>
                          <a:cs typeface="Calibri" panose="020F0502020204030204" pitchFamily="34" charset="0"/>
                        </a:rPr>
                        <a:t>43.5</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Brown</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0.1</a:t>
                      </a:r>
                    </a:p>
                  </a:txBody>
                  <a:tcPr/>
                </a:tc>
                <a:tc>
                  <a:txBody>
                    <a:bodyPr/>
                    <a:lstStyle/>
                    <a:p>
                      <a:pPr algn="ctr"/>
                      <a:r>
                        <a:rPr lang="en-GB">
                          <a:latin typeface="Calibri" panose="020F0502020204030204" pitchFamily="34" charset="0"/>
                          <a:cs typeface="Calibri" panose="020F0502020204030204" pitchFamily="34" charset="0"/>
                        </a:rPr>
                        <a:t>5.1</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Grey/Black</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sp>
        <p:nvSpPr>
          <p:cNvPr id="15" name="Title 1">
            <a:extLst>
              <a:ext uri="{FF2B5EF4-FFF2-40B4-BE49-F238E27FC236}">
                <a16:creationId xmlns:a16="http://schemas.microsoft.com/office/drawing/2014/main" id="{A45A7E6D-78A1-43E9-A7B2-1BC5AA4FE09B}"/>
              </a:ext>
            </a:extLst>
          </p:cNvPr>
          <p:cNvSpPr txBox="1"/>
          <p:nvPr/>
        </p:nvSpPr>
        <p:spPr>
          <a:xfrm>
            <a:off x="1502588" y="1449220"/>
            <a:ext cx="9317190" cy="134434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Features can be categorical or numerical.</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a:solidFill>
                  <a:srgbClr val="FFFF00"/>
                </a:solidFill>
                <a:latin typeface="Calibri" panose="020F0502020204030204" pitchFamily="34" charset="0"/>
                <a:cs typeface="Calibri" panose="020F0502020204030204" pitchFamily="34" charset="0"/>
              </a:rPr>
              <a:t>Usually we “discretise” categorical features as this makes them easier for many algorithms to work with.  This is either done automatically using tools, or manually.</a:t>
            </a:r>
            <a:endParaRPr sz="2000">
              <a:solidFill>
                <a:srgbClr val="FFFF00"/>
              </a:solidFill>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a:solidFill>
                <a:srgbClr val="FFFF00"/>
              </a:solidFill>
            </a:endParaRPr>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A0D151B0-7EFF-4B48-9AB1-0AD062F6A0B8}"/>
                  </a:ext>
                </a:extLst>
              </p:cNvPr>
              <p:cNvGraphicFramePr>
                <a:graphicFrameLocks noGrp="1"/>
              </p:cNvGraphicFramePr>
              <p:nvPr>
                <p:extLst>
                  <p:ext uri="{D42A27DB-BD31-4B8C-83A1-F6EECF244321}">
                    <p14:modId xmlns:p14="http://schemas.microsoft.com/office/powerpoint/2010/main" val="1201378373"/>
                  </p:ext>
                </p:extLst>
              </p:nvPr>
            </p:nvGraphicFramePr>
            <p:xfrm>
              <a:off x="8860686" y="3088094"/>
              <a:ext cx="16256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Class / Label</a:t>
                          </a: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b="1">
                            <a:latin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Cat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Dog</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Mouse</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Choice>
        <mc:Fallback xmlns="">
          <p:graphicFrame>
            <p:nvGraphicFramePr>
              <p:cNvPr id="16" name="Table 15">
                <a:extLst>
                  <a:ext uri="{FF2B5EF4-FFF2-40B4-BE49-F238E27FC236}">
                    <a16:creationId xmlns:a16="http://schemas.microsoft.com/office/drawing/2014/main" id="{A0D151B0-7EFF-4B48-9AB1-0AD062F6A0B8}"/>
                  </a:ext>
                </a:extLst>
              </p:cNvPr>
              <p:cNvGraphicFramePr>
                <a:graphicFrameLocks noGrp="1"/>
              </p:cNvGraphicFramePr>
              <p:nvPr>
                <p:extLst>
                  <p:ext uri="{D42A27DB-BD31-4B8C-83A1-F6EECF244321}">
                    <p14:modId xmlns:p14="http://schemas.microsoft.com/office/powerpoint/2010/main" val="1201378373"/>
                  </p:ext>
                </p:extLst>
              </p:nvPr>
            </p:nvGraphicFramePr>
            <p:xfrm>
              <a:off x="8860686" y="3088094"/>
              <a:ext cx="16256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40080">
                    <a:tc>
                      <a:txBody>
                        <a:bodyPr/>
                        <a:lstStyle/>
                        <a:p>
                          <a:endParaRPr lang="en-US"/>
                        </a:p>
                      </a:txBody>
                      <a:tcPr>
                        <a:blipFill>
                          <a:blip r:embed="rId6"/>
                          <a:stretch>
                            <a:fillRect l="-373" t="-4762" r="-1493" b="-246667"/>
                          </a:stretch>
                        </a:blipFill>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Cat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Dog</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Mouse</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Fallback>
      </mc:AlternateContent>
      <p:sp>
        <p:nvSpPr>
          <p:cNvPr id="10" name="Rectangle 9">
            <a:extLst>
              <a:ext uri="{FF2B5EF4-FFF2-40B4-BE49-F238E27FC236}">
                <a16:creationId xmlns:a16="http://schemas.microsoft.com/office/drawing/2014/main" id="{AD82B61F-6AF5-4B28-B919-22F27650FF9C}"/>
              </a:ext>
            </a:extLst>
          </p:cNvPr>
          <p:cNvSpPr/>
          <p:nvPr/>
        </p:nvSpPr>
        <p:spPr>
          <a:xfrm>
            <a:off x="1502588" y="5943366"/>
            <a:ext cx="6197274" cy="400110"/>
          </a:xfrm>
          <a:prstGeom prst="rect">
            <a:avLst/>
          </a:prstGeom>
          <a:effectLst/>
        </p:spPr>
        <p:txBody>
          <a:bodyPr wrap="none">
            <a:sp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a:solidFill>
                  <a:srgbClr val="FFFF00"/>
                </a:solidFill>
                <a:latin typeface="Calibri" panose="020F0502020204030204" pitchFamily="34" charset="0"/>
                <a:cs typeface="Calibri" panose="020F0502020204030204" pitchFamily="34" charset="0"/>
              </a:rPr>
              <a:t>We may also “normalise” our data from time to time.</a:t>
            </a: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9113221B-204D-487B-B3EC-56EE0D2D4857}"/>
                  </a:ext>
                </a:extLst>
              </p:cNvPr>
              <p:cNvGraphicFramePr>
                <a:graphicFrameLocks noGrp="1"/>
              </p:cNvGraphicFramePr>
              <p:nvPr>
                <p:extLst>
                  <p:ext uri="{D42A27DB-BD31-4B8C-83A1-F6EECF244321}">
                    <p14:modId xmlns:p14="http://schemas.microsoft.com/office/powerpoint/2010/main" val="1324706242"/>
                  </p:ext>
                </p:extLst>
              </p:nvPr>
            </p:nvGraphicFramePr>
            <p:xfrm>
              <a:off x="8859937" y="3097781"/>
              <a:ext cx="1625600" cy="213453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18508">
                    <a:tc>
                      <a:txBody>
                        <a:bodyPr/>
                        <a:lstStyle/>
                        <a:p>
                          <a:pPr algn="ctr"/>
                          <a:r>
                            <a:rPr lang="en-GB">
                              <a:latin typeface="Calibri" panose="020F0502020204030204" pitchFamily="34" charset="0"/>
                              <a:cs typeface="Calibri" panose="020F0502020204030204" pitchFamily="34" charset="0"/>
                            </a:rPr>
                            <a:t>Class / Label</a:t>
                          </a:r>
                          <a:r>
                            <a:rPr lang="en-GB" baseline="0">
                              <a:latin typeface="Calibri" panose="020F0502020204030204" pitchFamily="34" charset="0"/>
                              <a:cs typeface="Calibri" panose="020F0502020204030204" pitchFamily="34" charset="0"/>
                            </a:rPr>
                            <a:t> </a:t>
                          </a: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803116078"/>
                      </a:ext>
                    </a:extLst>
                  </a:tr>
                  <a:tr h="331001">
                    <a:tc>
                      <a:txBody>
                        <a:bodyPr/>
                        <a:lstStyle/>
                        <a:p>
                          <a:pPr algn="ctr"/>
                          <a:r>
                            <a:rPr lang="en-GB">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40413030"/>
                      </a:ext>
                    </a:extLst>
                  </a:tr>
                  <a:tr h="376233">
                    <a:tc>
                      <a:txBody>
                        <a:bodyPr/>
                        <a:lstStyle/>
                        <a:p>
                          <a:pPr algn="ctr"/>
                          <a:r>
                            <a:rPr lang="en-GB">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4100091165"/>
                      </a:ext>
                    </a:extLst>
                  </a:tr>
                  <a:tr h="376233">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Choice>
        <mc:Fallback xmlns="">
          <p:graphicFrame>
            <p:nvGraphicFramePr>
              <p:cNvPr id="24" name="Table 23">
                <a:extLst>
                  <a:ext uri="{FF2B5EF4-FFF2-40B4-BE49-F238E27FC236}">
                    <a16:creationId xmlns:a16="http://schemas.microsoft.com/office/drawing/2014/main" id="{9113221B-204D-487B-B3EC-56EE0D2D4857}"/>
                  </a:ext>
                </a:extLst>
              </p:cNvPr>
              <p:cNvGraphicFramePr>
                <a:graphicFrameLocks noGrp="1"/>
              </p:cNvGraphicFramePr>
              <p:nvPr>
                <p:extLst>
                  <p:ext uri="{D42A27DB-BD31-4B8C-83A1-F6EECF244321}">
                    <p14:modId xmlns:p14="http://schemas.microsoft.com/office/powerpoint/2010/main" val="1324706242"/>
                  </p:ext>
                </p:extLst>
              </p:nvPr>
            </p:nvGraphicFramePr>
            <p:xfrm>
              <a:off x="8859937" y="3097781"/>
              <a:ext cx="1625600" cy="213453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40080">
                    <a:tc>
                      <a:txBody>
                        <a:bodyPr/>
                        <a:lstStyle/>
                        <a:p>
                          <a:endParaRPr lang="en-US"/>
                        </a:p>
                      </a:txBody>
                      <a:tcPr>
                        <a:blipFill>
                          <a:blip r:embed="rId7"/>
                          <a:stretch>
                            <a:fillRect l="-373" t="-4762" r="-1493" b="-247619"/>
                          </a:stretch>
                        </a:blipFill>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803116078"/>
                      </a:ext>
                    </a:extLst>
                  </a:tr>
                  <a:tr h="365760">
                    <a:tc>
                      <a:txBody>
                        <a:bodyPr/>
                        <a:lstStyle/>
                        <a:p>
                          <a:pPr algn="ctr"/>
                          <a:r>
                            <a:rPr lang="en-GB">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40413030"/>
                      </a:ext>
                    </a:extLst>
                  </a:tr>
                  <a:tr h="376233">
                    <a:tc>
                      <a:txBody>
                        <a:bodyPr/>
                        <a:lstStyle/>
                        <a:p>
                          <a:pPr algn="ctr"/>
                          <a:r>
                            <a:rPr lang="en-GB">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4100091165"/>
                      </a:ext>
                    </a:extLst>
                  </a:tr>
                  <a:tr h="376233">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mc:Fallback>
      </mc:AlternateContent>
      <p:graphicFrame>
        <p:nvGraphicFramePr>
          <p:cNvPr id="29" name="Table 28">
            <a:extLst>
              <a:ext uri="{FF2B5EF4-FFF2-40B4-BE49-F238E27FC236}">
                <a16:creationId xmlns:a16="http://schemas.microsoft.com/office/drawing/2014/main" id="{3C557A17-DCC9-41A3-996D-DCDA4EDD8083}"/>
              </a:ext>
            </a:extLst>
          </p:cNvPr>
          <p:cNvGraphicFramePr>
            <a:graphicFrameLocks noGrp="1"/>
          </p:cNvGraphicFramePr>
          <p:nvPr>
            <p:extLst>
              <p:ext uri="{D42A27DB-BD31-4B8C-83A1-F6EECF244321}">
                <p14:modId xmlns:p14="http://schemas.microsoft.com/office/powerpoint/2010/main" val="2297672455"/>
              </p:ext>
            </p:extLst>
          </p:nvPr>
        </p:nvGraphicFramePr>
        <p:xfrm>
          <a:off x="1512584" y="3096796"/>
          <a:ext cx="65024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Mass (Kg)</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 Height (cm)</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Legs</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Colour</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25.4</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18</a:t>
                      </a:r>
                    </a:p>
                  </a:txBody>
                  <a:tcPr/>
                </a:tc>
                <a:tc>
                  <a:txBody>
                    <a:bodyPr/>
                    <a:lstStyle/>
                    <a:p>
                      <a:pPr algn="ctr"/>
                      <a:r>
                        <a:rPr lang="en-GB">
                          <a:latin typeface="Calibri" panose="020F0502020204030204" pitchFamily="34" charset="0"/>
                          <a:cs typeface="Calibri" panose="020F0502020204030204" pitchFamily="34" charset="0"/>
                        </a:rPr>
                        <a:t>43.5</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0.1</a:t>
                      </a:r>
                    </a:p>
                  </a:txBody>
                  <a:tcPr/>
                </a:tc>
                <a:tc>
                  <a:txBody>
                    <a:bodyPr/>
                    <a:lstStyle/>
                    <a:p>
                      <a:pPr algn="ctr"/>
                      <a:r>
                        <a:rPr lang="en-GB">
                          <a:latin typeface="Calibri" panose="020F0502020204030204" pitchFamily="34" charset="0"/>
                          <a:cs typeface="Calibri" panose="020F0502020204030204" pitchFamily="34" charset="0"/>
                        </a:rPr>
                        <a:t>5.1</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4</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graphicFrame>
        <p:nvGraphicFramePr>
          <p:cNvPr id="30" name="Table 29">
            <a:extLst>
              <a:ext uri="{FF2B5EF4-FFF2-40B4-BE49-F238E27FC236}">
                <a16:creationId xmlns:a16="http://schemas.microsoft.com/office/drawing/2014/main" id="{DBC3D228-4EA6-493A-88A7-FB61BCFD2187}"/>
              </a:ext>
            </a:extLst>
          </p:cNvPr>
          <p:cNvGraphicFramePr>
            <a:graphicFrameLocks noGrp="1"/>
          </p:cNvGraphicFramePr>
          <p:nvPr>
            <p:extLst>
              <p:ext uri="{D42A27DB-BD31-4B8C-83A1-F6EECF244321}">
                <p14:modId xmlns:p14="http://schemas.microsoft.com/office/powerpoint/2010/main" val="3268120989"/>
              </p:ext>
            </p:extLst>
          </p:nvPr>
        </p:nvGraphicFramePr>
        <p:xfrm>
          <a:off x="1532574" y="3086403"/>
          <a:ext cx="6502400" cy="214422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Mass (Kg)</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 Height (cm)</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Legs</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Colour</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0.229</a:t>
                      </a:r>
                    </a:p>
                  </a:txBody>
                  <a:tcPr/>
                </a:tc>
                <a:tc>
                  <a:txBody>
                    <a:bodyPr/>
                    <a:lstStyle/>
                    <a:p>
                      <a:pPr algn="ctr"/>
                      <a:r>
                        <a:rPr lang="en-GB">
                          <a:latin typeface="Calibri" panose="020F0502020204030204" pitchFamily="34" charset="0"/>
                          <a:cs typeface="Calibri" panose="020F0502020204030204" pitchFamily="34" charset="0"/>
                        </a:rPr>
                        <a:t>25.4</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803116078"/>
                  </a:ext>
                </a:extLst>
              </a:tr>
              <a:tr h="391626">
                <a:tc>
                  <a:txBody>
                    <a:bodyPr/>
                    <a:lstStyle/>
                    <a:p>
                      <a:pPr algn="ctr">
                        <a:lnSpc>
                          <a:spcPct val="100000"/>
                        </a:lnSpc>
                      </a:pPr>
                      <a:r>
                        <a:rPr lang="en-GB" sz="1800">
                          <a:latin typeface="Calibri" panose="020F0502020204030204" pitchFamily="34" charset="0"/>
                          <a:cs typeface="Calibri" panose="020F0502020204030204" pitchFamily="34" charset="0"/>
                        </a:rPr>
                        <a:t>1.0</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43.5</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4</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0</a:t>
                      </a:r>
                    </a:p>
                  </a:txBody>
                  <a:tcPr/>
                </a:tc>
                <a:tc>
                  <a:txBody>
                    <a:bodyPr/>
                    <a:lstStyle/>
                    <a:p>
                      <a:pPr algn="ctr"/>
                      <a:r>
                        <a:rPr lang="en-GB">
                          <a:latin typeface="Calibri" panose="020F0502020204030204" pitchFamily="34" charset="0"/>
                          <a:cs typeface="Calibri" panose="020F0502020204030204" pitchFamily="34" charset="0"/>
                        </a:rPr>
                        <a:t>5.1</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4</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sp>
        <p:nvSpPr>
          <p:cNvPr id="31" name="Rectangle 30">
            <a:extLst>
              <a:ext uri="{FF2B5EF4-FFF2-40B4-BE49-F238E27FC236}">
                <a16:creationId xmlns:a16="http://schemas.microsoft.com/office/drawing/2014/main" id="{E83CA684-C337-514A-82EC-BF99ABBB2CFD}"/>
              </a:ext>
            </a:extLst>
          </p:cNvPr>
          <p:cNvSpPr/>
          <p:nvPr/>
        </p:nvSpPr>
        <p:spPr>
          <a:xfrm>
            <a:off x="2874586" y="5246303"/>
            <a:ext cx="4048031" cy="338554"/>
          </a:xfrm>
          <a:prstGeom prst="rect">
            <a:avLst/>
          </a:prstGeom>
        </p:spPr>
        <p:txBody>
          <a:bodyPr wrap="none">
            <a:spAutoFit/>
          </a:bodyPr>
          <a:lstStyle/>
          <a:p>
            <a:pPr>
              <a:buSzPct val="100000"/>
              <a:defRPr sz="2000" b="1">
                <a:solidFill>
                  <a:srgbClr val="FFFFFF"/>
                </a:solidFill>
                <a:latin typeface="Arial"/>
                <a:ea typeface="Arial"/>
                <a:cs typeface="Arial"/>
                <a:sym typeface="Arial"/>
              </a:defRPr>
            </a:pPr>
            <a:r>
              <a:rPr lang="en-GB" sz="1600">
                <a:solidFill>
                  <a:schemeClr val="bg1"/>
                </a:solidFill>
                <a:latin typeface="Calibri" panose="020F0502020204030204" pitchFamily="34" charset="0"/>
                <a:cs typeface="Calibri" panose="020F0502020204030204" pitchFamily="34" charset="0"/>
              </a:rPr>
              <a:t>Table 1. Characteristics of animals we’ve seen</a:t>
            </a:r>
          </a:p>
        </p:txBody>
      </p:sp>
      <p:pic>
        <p:nvPicPr>
          <p:cNvPr id="12" name="Picture 11">
            <a:extLst>
              <a:ext uri="{FF2B5EF4-FFF2-40B4-BE49-F238E27FC236}">
                <a16:creationId xmlns:a16="http://schemas.microsoft.com/office/drawing/2014/main" id="{32204630-EB85-4556-B2C1-755E2987F2F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305373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3A66917-A5A7-436B-A92A-28DD1C003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GB" sz="3600" spc="-1" dirty="0">
                <a:solidFill>
                  <a:schemeClr val="bg1"/>
                </a:solidFill>
                <a:effectLst>
                  <a:outerShdw blurRad="50800" dist="38100" dir="2700000" algn="tl" rotWithShape="0">
                    <a:prstClr val="black">
                      <a:alpha val="40000"/>
                    </a:prstClr>
                  </a:outerShdw>
                </a:effectLst>
                <a:latin typeface="Calibri"/>
              </a:rPr>
              <a:t>Human Decision Making</a:t>
            </a:r>
            <a:endParaRPr lang="en-GB" sz="3600" spc="-1" dirty="0">
              <a:solidFill>
                <a:schemeClr val="bg1"/>
              </a:solidFill>
              <a:effectLst>
                <a:outerShdw blurRad="50800" dist="38100" dir="2700000" algn="tl" rotWithShape="0">
                  <a:prstClr val="black">
                    <a:alpha val="40000"/>
                  </a:prstClr>
                </a:outerShdw>
              </a:effectLst>
            </a:endParaRPr>
          </a:p>
          <a:p>
            <a:pPr algn="ctr">
              <a:lnSpc>
                <a:spcPct val="100000"/>
              </a:lnSpc>
            </a:pP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pic>
        <p:nvPicPr>
          <p:cNvPr id="32" name="Picture 31">
            <a:extLst>
              <a:ext uri="{FF2B5EF4-FFF2-40B4-BE49-F238E27FC236}">
                <a16:creationId xmlns:a16="http://schemas.microsoft.com/office/drawing/2014/main" id="{4AAE2275-6C5C-4427-AB7F-730BE913C8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249021" y="3425769"/>
            <a:ext cx="1796554" cy="1313645"/>
          </a:xfrm>
          <a:prstGeom prst="rect">
            <a:avLst/>
          </a:prstGeom>
        </p:spPr>
      </p:pic>
      <p:grpSp>
        <p:nvGrpSpPr>
          <p:cNvPr id="8" name="Group 7">
            <a:extLst>
              <a:ext uri="{FF2B5EF4-FFF2-40B4-BE49-F238E27FC236}">
                <a16:creationId xmlns:a16="http://schemas.microsoft.com/office/drawing/2014/main" id="{AA61E5D4-8B26-4547-AFBD-3B0D8D305003}"/>
              </a:ext>
            </a:extLst>
          </p:cNvPr>
          <p:cNvGrpSpPr/>
          <p:nvPr/>
        </p:nvGrpSpPr>
        <p:grpSpPr>
          <a:xfrm>
            <a:off x="8347476" y="2541246"/>
            <a:ext cx="2738073" cy="1731780"/>
            <a:chOff x="8501855" y="1858023"/>
            <a:chExt cx="2738073" cy="1731780"/>
          </a:xfrm>
        </p:grpSpPr>
        <p:sp>
          <p:nvSpPr>
            <p:cNvPr id="39" name="Line">
              <a:extLst>
                <a:ext uri="{FF2B5EF4-FFF2-40B4-BE49-F238E27FC236}">
                  <a16:creationId xmlns:a16="http://schemas.microsoft.com/office/drawing/2014/main" id="{1C3D5AA5-388A-4479-B4EB-B48C93EF61A5}"/>
                </a:ext>
              </a:extLst>
            </p:cNvPr>
            <p:cNvSpPr/>
            <p:nvPr/>
          </p:nvSpPr>
          <p:spPr>
            <a:xfrm>
              <a:off x="8884432" y="3301741"/>
              <a:ext cx="919833" cy="288062"/>
            </a:xfrm>
            <a:custGeom>
              <a:avLst/>
              <a:gdLst/>
              <a:ahLst/>
              <a:cxnLst>
                <a:cxn ang="0">
                  <a:pos x="wd2" y="hd2"/>
                </a:cxn>
                <a:cxn ang="5400000">
                  <a:pos x="wd2" y="hd2"/>
                </a:cxn>
                <a:cxn ang="10800000">
                  <a:pos x="wd2" y="hd2"/>
                </a:cxn>
                <a:cxn ang="16200000">
                  <a:pos x="wd2" y="hd2"/>
                </a:cxn>
              </a:cxnLst>
              <a:rect l="0" t="0" r="r" b="b"/>
              <a:pathLst>
                <a:path w="21600" h="20870" extrusionOk="0">
                  <a:moveTo>
                    <a:pt x="0" y="20870"/>
                  </a:moveTo>
                  <a:cubicBezTo>
                    <a:pt x="2530" y="8319"/>
                    <a:pt x="6223" y="762"/>
                    <a:pt x="10171" y="55"/>
                  </a:cubicBezTo>
                  <a:cubicBezTo>
                    <a:pt x="14556" y="-730"/>
                    <a:pt x="18780" y="6963"/>
                    <a:pt x="21600" y="20870"/>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52" name="Oval">
              <a:extLst>
                <a:ext uri="{FF2B5EF4-FFF2-40B4-BE49-F238E27FC236}">
                  <a16:creationId xmlns:a16="http://schemas.microsoft.com/office/drawing/2014/main" id="{C3E2EFBE-79A9-4662-B586-128CA27617E3}"/>
                </a:ext>
              </a:extLst>
            </p:cNvPr>
            <p:cNvSpPr/>
            <p:nvPr/>
          </p:nvSpPr>
          <p:spPr>
            <a:xfrm>
              <a:off x="9081433" y="1858023"/>
              <a:ext cx="861469" cy="705090"/>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0" name="Oval">
              <a:extLst>
                <a:ext uri="{FF2B5EF4-FFF2-40B4-BE49-F238E27FC236}">
                  <a16:creationId xmlns:a16="http://schemas.microsoft.com/office/drawing/2014/main" id="{634A8741-E2D2-4944-8CC2-DE5D3F8397B9}"/>
                </a:ext>
              </a:extLst>
            </p:cNvPr>
            <p:cNvSpPr/>
            <p:nvPr/>
          </p:nvSpPr>
          <p:spPr>
            <a:xfrm>
              <a:off x="9787098" y="2198170"/>
              <a:ext cx="1452830" cy="1295115"/>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2" name="Connection Line">
              <a:extLst>
                <a:ext uri="{FF2B5EF4-FFF2-40B4-BE49-F238E27FC236}">
                  <a16:creationId xmlns:a16="http://schemas.microsoft.com/office/drawing/2014/main" id="{10FDC657-CF32-433C-9C82-3DD7CA83F9A9}"/>
                </a:ext>
              </a:extLst>
            </p:cNvPr>
            <p:cNvSpPr/>
            <p:nvPr/>
          </p:nvSpPr>
          <p:spPr>
            <a:xfrm>
              <a:off x="8501855" y="2568331"/>
              <a:ext cx="673369" cy="668424"/>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a:p>
          </p:txBody>
        </p:sp>
      </p:grpSp>
      <p:grpSp>
        <p:nvGrpSpPr>
          <p:cNvPr id="9" name="Group 8">
            <a:extLst>
              <a:ext uri="{FF2B5EF4-FFF2-40B4-BE49-F238E27FC236}">
                <a16:creationId xmlns:a16="http://schemas.microsoft.com/office/drawing/2014/main" id="{D8971CC7-0BCB-4EFC-AA29-61C5E1E3074B}"/>
              </a:ext>
            </a:extLst>
          </p:cNvPr>
          <p:cNvGrpSpPr/>
          <p:nvPr/>
        </p:nvGrpSpPr>
        <p:grpSpPr>
          <a:xfrm>
            <a:off x="9001204" y="2585272"/>
            <a:ext cx="1879873" cy="2285852"/>
            <a:chOff x="9155583" y="1902049"/>
            <a:chExt cx="1879873" cy="2285852"/>
          </a:xfrm>
        </p:grpSpPr>
        <p:sp>
          <p:nvSpPr>
            <p:cNvPr id="35" name="Sun">
              <a:extLst>
                <a:ext uri="{FF2B5EF4-FFF2-40B4-BE49-F238E27FC236}">
                  <a16:creationId xmlns:a16="http://schemas.microsoft.com/office/drawing/2014/main" id="{72769A58-35E9-46AD-B1FA-E661B21D5A24}"/>
                </a:ext>
              </a:extLst>
            </p:cNvPr>
            <p:cNvSpPr/>
            <p:nvPr/>
          </p:nvSpPr>
          <p:spPr>
            <a:xfrm>
              <a:off x="9738116" y="3642871"/>
              <a:ext cx="289114" cy="2939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6" name="Cloud">
              <a:extLst>
                <a:ext uri="{FF2B5EF4-FFF2-40B4-BE49-F238E27FC236}">
                  <a16:creationId xmlns:a16="http://schemas.microsoft.com/office/drawing/2014/main" id="{F2AB235B-5E72-4325-8A97-5DEFE5EA7C16}"/>
                </a:ext>
              </a:extLst>
            </p:cNvPr>
            <p:cNvSpPr/>
            <p:nvPr/>
          </p:nvSpPr>
          <p:spPr>
            <a:xfrm>
              <a:off x="10087328" y="3806535"/>
              <a:ext cx="379724" cy="232640"/>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8" name="Wind">
              <a:extLst>
                <a:ext uri="{FF2B5EF4-FFF2-40B4-BE49-F238E27FC236}">
                  <a16:creationId xmlns:a16="http://schemas.microsoft.com/office/drawing/2014/main" id="{66559429-236F-43E6-A34E-EAFE9782AFA0}"/>
                </a:ext>
              </a:extLst>
            </p:cNvPr>
            <p:cNvSpPr/>
            <p:nvPr/>
          </p:nvSpPr>
          <p:spPr>
            <a:xfrm>
              <a:off x="9237859" y="3806540"/>
              <a:ext cx="449662" cy="381361"/>
            </a:xfrm>
            <a:custGeom>
              <a:avLst/>
              <a:gdLst/>
              <a:ahLst/>
              <a:cxnLst>
                <a:cxn ang="0">
                  <a:pos x="wd2" y="hd2"/>
                </a:cxn>
                <a:cxn ang="5400000">
                  <a:pos x="wd2" y="hd2"/>
                </a:cxn>
                <a:cxn ang="10800000">
                  <a:pos x="wd2" y="hd2"/>
                </a:cxn>
                <a:cxn ang="16200000">
                  <a:pos x="wd2" y="hd2"/>
                </a:cxn>
              </a:cxnLst>
              <a:rect l="0" t="0"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3" name="Rabbit">
              <a:extLst>
                <a:ext uri="{FF2B5EF4-FFF2-40B4-BE49-F238E27FC236}">
                  <a16:creationId xmlns:a16="http://schemas.microsoft.com/office/drawing/2014/main" id="{1385374D-B30B-4233-83C6-FC4EAD8A6AF5}"/>
                </a:ext>
              </a:extLst>
            </p:cNvPr>
            <p:cNvSpPr/>
            <p:nvPr/>
          </p:nvSpPr>
          <p:spPr>
            <a:xfrm>
              <a:off x="10536192" y="3218357"/>
              <a:ext cx="150554" cy="157228"/>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rgbClr val="0B2637"/>
            </a:solid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5" name="Goose">
              <a:extLst>
                <a:ext uri="{FF2B5EF4-FFF2-40B4-BE49-F238E27FC236}">
                  <a16:creationId xmlns:a16="http://schemas.microsoft.com/office/drawing/2014/main" id="{72F875AC-A7AF-4504-85AB-2792B6A45CBD}"/>
                </a:ext>
              </a:extLst>
            </p:cNvPr>
            <p:cNvSpPr/>
            <p:nvPr/>
          </p:nvSpPr>
          <p:spPr>
            <a:xfrm>
              <a:off x="9155583" y="2122364"/>
              <a:ext cx="339850" cy="309027"/>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solidFill>
              <a:srgbClr val="0B2637"/>
            </a:solid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6" name="Cow">
              <a:extLst>
                <a:ext uri="{FF2B5EF4-FFF2-40B4-BE49-F238E27FC236}">
                  <a16:creationId xmlns:a16="http://schemas.microsoft.com/office/drawing/2014/main" id="{AA6BA386-9F8F-40B8-8CF3-2915FB32706F}"/>
                </a:ext>
              </a:extLst>
            </p:cNvPr>
            <p:cNvSpPr/>
            <p:nvPr/>
          </p:nvSpPr>
          <p:spPr>
            <a:xfrm>
              <a:off x="10053216" y="2392852"/>
              <a:ext cx="920596" cy="55443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solidFill>
              <a:srgbClr val="0B2637"/>
            </a:solid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7" name="Owl">
              <a:extLst>
                <a:ext uri="{FF2B5EF4-FFF2-40B4-BE49-F238E27FC236}">
                  <a16:creationId xmlns:a16="http://schemas.microsoft.com/office/drawing/2014/main" id="{691CD4F7-D0DF-4EF9-9DCB-6220DEC508E8}"/>
                </a:ext>
              </a:extLst>
            </p:cNvPr>
            <p:cNvSpPr/>
            <p:nvPr/>
          </p:nvSpPr>
          <p:spPr>
            <a:xfrm>
              <a:off x="9529673" y="2031586"/>
              <a:ext cx="306389" cy="357964"/>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solidFill>
              <a:srgbClr val="0B2637"/>
            </a:solid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8" name="Blue Jay">
              <a:extLst>
                <a:ext uri="{FF2B5EF4-FFF2-40B4-BE49-F238E27FC236}">
                  <a16:creationId xmlns:a16="http://schemas.microsoft.com/office/drawing/2014/main" id="{1E91AFAF-22B2-46F5-BE30-AAE35A21A0D7}"/>
                </a:ext>
              </a:extLst>
            </p:cNvPr>
            <p:cNvSpPr/>
            <p:nvPr/>
          </p:nvSpPr>
          <p:spPr>
            <a:xfrm>
              <a:off x="9378035" y="1902049"/>
              <a:ext cx="242171" cy="157203"/>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solidFill>
              <a:srgbClr val="0B2637"/>
            </a:solid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9" name="Cat">
              <a:extLst>
                <a:ext uri="{FF2B5EF4-FFF2-40B4-BE49-F238E27FC236}">
                  <a16:creationId xmlns:a16="http://schemas.microsoft.com/office/drawing/2014/main" id="{FB62F523-B683-4237-9310-2F62026B8861}"/>
                </a:ext>
              </a:extLst>
            </p:cNvPr>
            <p:cNvSpPr/>
            <p:nvPr/>
          </p:nvSpPr>
          <p:spPr>
            <a:xfrm>
              <a:off x="10035097" y="2997653"/>
              <a:ext cx="349890" cy="261172"/>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4"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solidFill>
              <a:srgbClr val="0B2637"/>
            </a:solid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51" name="Rat">
              <a:extLst>
                <a:ext uri="{FF2B5EF4-FFF2-40B4-BE49-F238E27FC236}">
                  <a16:creationId xmlns:a16="http://schemas.microsoft.com/office/drawing/2014/main" id="{39A57D2A-2EB1-4639-BCC8-8A93A747F97B}"/>
                </a:ext>
              </a:extLst>
            </p:cNvPr>
            <p:cNvSpPr/>
            <p:nvPr/>
          </p:nvSpPr>
          <p:spPr>
            <a:xfrm>
              <a:off x="10793190" y="3074960"/>
              <a:ext cx="242266" cy="71444"/>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solidFill>
              <a:srgbClr val="0B2637"/>
            </a:solid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grpSp>
      <p:sp>
        <p:nvSpPr>
          <p:cNvPr id="40" name="Line">
            <a:extLst>
              <a:ext uri="{FF2B5EF4-FFF2-40B4-BE49-F238E27FC236}">
                <a16:creationId xmlns:a16="http://schemas.microsoft.com/office/drawing/2014/main" id="{E08502D9-D8DE-4301-8ADB-E6DC578FBA64}"/>
              </a:ext>
            </a:extLst>
          </p:cNvPr>
          <p:cNvSpPr/>
          <p:nvPr/>
        </p:nvSpPr>
        <p:spPr>
          <a:xfrm flipV="1">
            <a:off x="6665014" y="2470423"/>
            <a:ext cx="1" cy="2943250"/>
          </a:xfrm>
          <a:prstGeom prst="line">
            <a:avLst/>
          </a:prstGeom>
          <a:ln w="381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grpSp>
        <p:nvGrpSpPr>
          <p:cNvPr id="3" name="Group 2">
            <a:extLst>
              <a:ext uri="{FF2B5EF4-FFF2-40B4-BE49-F238E27FC236}">
                <a16:creationId xmlns:a16="http://schemas.microsoft.com/office/drawing/2014/main" id="{D4198866-40E8-475A-80C5-49CD0BA6776C}"/>
              </a:ext>
            </a:extLst>
          </p:cNvPr>
          <p:cNvGrpSpPr/>
          <p:nvPr/>
        </p:nvGrpSpPr>
        <p:grpSpPr>
          <a:xfrm>
            <a:off x="741416" y="2434376"/>
            <a:ext cx="5138651" cy="1027408"/>
            <a:chOff x="895795" y="1751153"/>
            <a:chExt cx="5138651" cy="1027408"/>
          </a:xfrm>
        </p:grpSpPr>
        <p:sp>
          <p:nvSpPr>
            <p:cNvPr id="44" name="Features">
              <a:extLst>
                <a:ext uri="{FF2B5EF4-FFF2-40B4-BE49-F238E27FC236}">
                  <a16:creationId xmlns:a16="http://schemas.microsoft.com/office/drawing/2014/main" id="{8EE6EADF-E9A6-4F82-A729-EB1D1FC47050}"/>
                </a:ext>
              </a:extLst>
            </p:cNvPr>
            <p:cNvSpPr txBox="1"/>
            <p:nvPr/>
          </p:nvSpPr>
          <p:spPr>
            <a:xfrm>
              <a:off x="2306568" y="1751153"/>
              <a:ext cx="2202715"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Features</a:t>
              </a:r>
              <a:r>
                <a:rPr lang="en-GB">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(Variables)</a:t>
              </a:r>
              <a:endParaRPr>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8AD599-389E-4D4E-BDC3-5B708FC3DC07}"/>
                    </a:ext>
                  </a:extLst>
                </p:cNvPr>
                <p:cNvSpPr/>
                <p:nvPr/>
              </p:nvSpPr>
              <p:spPr>
                <a:xfrm>
                  <a:off x="895795" y="2193786"/>
                  <a:ext cx="5138651" cy="584775"/>
                </a:xfrm>
                <a:prstGeom prst="rect">
                  <a:avLst/>
                </a:prstGeom>
              </p:spPr>
              <p:txBody>
                <a:bodyPr wrap="none">
                  <a:spAutoFit/>
                </a:bodyPr>
                <a:lstStyle/>
                <a:p>
                  <a14:m>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a14:m>
                  <a:r>
                    <a:rPr lang="en-GB" sz="32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 Height, Mass, …, Age}</a:t>
                  </a:r>
                </a:p>
              </p:txBody>
            </p:sp>
          </mc:Choice>
          <mc:Fallback xmlns="">
            <p:sp>
              <p:nvSpPr>
                <p:cNvPr id="4" name="Rectangle 3">
                  <a:extLst>
                    <a:ext uri="{FF2B5EF4-FFF2-40B4-BE49-F238E27FC236}">
                      <a16:creationId xmlns:a16="http://schemas.microsoft.com/office/drawing/2014/main" id="{588AD599-389E-4D4E-BDC3-5B708FC3DC07}"/>
                    </a:ext>
                  </a:extLst>
                </p:cNvPr>
                <p:cNvSpPr>
                  <a:spLocks noRot="1" noChangeAspect="1" noMove="1" noResize="1" noEditPoints="1" noAdjustHandles="1" noChangeArrowheads="1" noChangeShapeType="1" noTextEdit="1"/>
                </p:cNvSpPr>
                <p:nvPr/>
              </p:nvSpPr>
              <p:spPr>
                <a:xfrm>
                  <a:off x="895795" y="2193786"/>
                  <a:ext cx="5138651" cy="584775"/>
                </a:xfrm>
                <a:prstGeom prst="rect">
                  <a:avLst/>
                </a:prstGeom>
                <a:blipFill>
                  <a:blip r:embed="rId13"/>
                  <a:stretch>
                    <a:fillRect t="-16667" r="-2610" b="-39583"/>
                  </a:stretch>
                </a:blipFill>
              </p:spPr>
              <p:txBody>
                <a:bodyPr/>
                <a:lstStyle/>
                <a:p>
                  <a:r>
                    <a:rPr lang="en-GB">
                      <a:noFill/>
                    </a:rPr>
                    <a:t> </a:t>
                  </a:r>
                </a:p>
              </p:txBody>
            </p:sp>
          </mc:Fallback>
        </mc:AlternateContent>
      </p:grpSp>
      <p:grpSp>
        <p:nvGrpSpPr>
          <p:cNvPr id="6" name="Group 5">
            <a:extLst>
              <a:ext uri="{FF2B5EF4-FFF2-40B4-BE49-F238E27FC236}">
                <a16:creationId xmlns:a16="http://schemas.microsoft.com/office/drawing/2014/main" id="{32FF740B-9954-44D4-9C9D-44E205287D8D}"/>
              </a:ext>
            </a:extLst>
          </p:cNvPr>
          <p:cNvGrpSpPr/>
          <p:nvPr/>
        </p:nvGrpSpPr>
        <p:grpSpPr>
          <a:xfrm>
            <a:off x="1094703" y="3980194"/>
            <a:ext cx="4483535" cy="955912"/>
            <a:chOff x="1249082" y="3296971"/>
            <a:chExt cx="4483535" cy="955912"/>
          </a:xfrm>
        </p:grpSpPr>
        <p:sp>
          <p:nvSpPr>
            <p:cNvPr id="58" name="Labels ( Feedback )">
              <a:extLst>
                <a:ext uri="{FF2B5EF4-FFF2-40B4-BE49-F238E27FC236}">
                  <a16:creationId xmlns:a16="http://schemas.microsoft.com/office/drawing/2014/main" id="{AB2E86A4-E0C4-4F21-9662-61810562C9E2}"/>
                </a:ext>
              </a:extLst>
            </p:cNvPr>
            <p:cNvSpPr txBox="1"/>
            <p:nvPr/>
          </p:nvSpPr>
          <p:spPr>
            <a:xfrm>
              <a:off x="2343500" y="3296971"/>
              <a:ext cx="2100315"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Labels ( Feedback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86B562-6D3D-4C02-B8E0-AEB1E7C7A171}"/>
                    </a:ext>
                  </a:extLst>
                </p:cNvPr>
                <p:cNvSpPr txBox="1"/>
                <p:nvPr/>
              </p:nvSpPr>
              <p:spPr>
                <a:xfrm>
                  <a:off x="1249082" y="3760440"/>
                  <a:ext cx="44835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𝐶𝑎𝑡</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𝐷𝑜𝑔</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𝐵𝑖𝑟𝑑</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oMath>
                    </m:oMathPara>
                  </a14:m>
                  <a:endParaRPr lang="en-GB" sz="32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786B562-6D3D-4C02-B8E0-AEB1E7C7A171}"/>
                    </a:ext>
                  </a:extLst>
                </p:cNvPr>
                <p:cNvSpPr txBox="1">
                  <a:spLocks noRot="1" noChangeAspect="1" noMove="1" noResize="1" noEditPoints="1" noAdjustHandles="1" noChangeArrowheads="1" noChangeShapeType="1" noTextEdit="1"/>
                </p:cNvSpPr>
                <p:nvPr/>
              </p:nvSpPr>
              <p:spPr>
                <a:xfrm>
                  <a:off x="1249082" y="3760440"/>
                  <a:ext cx="4483535" cy="492443"/>
                </a:xfrm>
                <a:prstGeom prst="rect">
                  <a:avLst/>
                </a:prstGeom>
                <a:blipFill>
                  <a:blip r:embed="rId14"/>
                  <a:stretch>
                    <a:fillRect b="-7407"/>
                  </a:stretch>
                </a:blipFill>
              </p:spPr>
              <p:txBody>
                <a:bodyPr/>
                <a:lstStyle/>
                <a:p>
                  <a:r>
                    <a:rPr lang="en-GB">
                      <a:noFill/>
                    </a:rPr>
                    <a:t> </a:t>
                  </a:r>
                </a:p>
              </p:txBody>
            </p:sp>
          </mc:Fallback>
        </mc:AlternateContent>
      </p:grpSp>
      <p:pic>
        <p:nvPicPr>
          <p:cNvPr id="28" name="Picture 27">
            <a:extLst>
              <a:ext uri="{FF2B5EF4-FFF2-40B4-BE49-F238E27FC236}">
                <a16:creationId xmlns:a16="http://schemas.microsoft.com/office/drawing/2014/main" id="{05277F34-85FA-45BC-B75F-D59CE9D24D35}"/>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164579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81F2819-4284-4AD6-A02E-F8541947C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GB" sz="3600" spc="-1" dirty="0">
                <a:solidFill>
                  <a:schemeClr val="bg1"/>
                </a:solidFill>
                <a:effectLst>
                  <a:outerShdw blurRad="50800" dist="38100" dir="2700000" algn="tl" rotWithShape="0">
                    <a:prstClr val="black">
                      <a:alpha val="40000"/>
                    </a:prstClr>
                  </a:outerShdw>
                </a:effectLst>
                <a:latin typeface="Calibri"/>
              </a:rPr>
              <a:t>Human Decision Making</a:t>
            </a:r>
            <a:endParaRPr lang="en-GB" sz="3600" spc="-1" dirty="0">
              <a:solidFill>
                <a:schemeClr val="bg1"/>
              </a:solidFill>
              <a:effectLst>
                <a:outerShdw blurRad="50800" dist="38100" dir="2700000" algn="tl" rotWithShape="0">
                  <a:prstClr val="black">
                    <a:alpha val="40000"/>
                  </a:prstClr>
                </a:outerShdw>
              </a:effectLst>
            </a:endParaRPr>
          </a:p>
          <a:p>
            <a:pPr algn="ctr">
              <a:lnSpc>
                <a:spcPct val="100000"/>
              </a:lnSpc>
            </a:pP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4" name="Title 1">
            <a:extLst>
              <a:ext uri="{FF2B5EF4-FFF2-40B4-BE49-F238E27FC236}">
                <a16:creationId xmlns:a16="http://schemas.microsoft.com/office/drawing/2014/main" id="{945D1735-2EB4-424A-A21D-89510B9F8E1D}"/>
              </a:ext>
            </a:extLst>
          </p:cNvPr>
          <p:cNvSpPr txBox="1"/>
          <p:nvPr/>
        </p:nvSpPr>
        <p:spPr>
          <a:xfrm>
            <a:off x="456747" y="1456222"/>
            <a:ext cx="4204484" cy="301945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Humans capable of accurately,</a:t>
            </a:r>
          </a:p>
          <a:p>
            <a:pPr marL="685800" lvl="5"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Clustering</a:t>
            </a:r>
          </a:p>
          <a:p>
            <a:pPr marL="685800" lvl="5"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Classifying</a:t>
            </a:r>
          </a:p>
          <a:p>
            <a:pPr marL="685800" lvl="5"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Predicting</a:t>
            </a:r>
          </a:p>
          <a:p>
            <a:pPr marL="228600" lvl="4"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Made possible via a feedback cycle. </a:t>
            </a:r>
          </a:p>
          <a:p>
            <a:pPr>
              <a:defRPr sz="2000" b="1">
                <a:solidFill>
                  <a:srgbClr val="FFFFFF"/>
                </a:solidFill>
                <a:latin typeface="Arial"/>
                <a:ea typeface="Arial"/>
                <a:cs typeface="Arial"/>
                <a:sym typeface="Arial"/>
              </a:defRPr>
            </a:pPr>
            <a:endParaRPr dirty="0">
              <a:solidFill>
                <a:srgbClr val="FFFF00"/>
              </a:solidFill>
              <a:latin typeface="Calibri" panose="020F0502020204030204" pitchFamily="34" charset="0"/>
              <a:cs typeface="Calibri" panose="020F0502020204030204" pitchFamily="34" charset="0"/>
            </a:endParaRPr>
          </a:p>
        </p:txBody>
      </p:sp>
      <p:pic>
        <p:nvPicPr>
          <p:cNvPr id="32" name="Picture 31">
            <a:extLst>
              <a:ext uri="{FF2B5EF4-FFF2-40B4-BE49-F238E27FC236}">
                <a16:creationId xmlns:a16="http://schemas.microsoft.com/office/drawing/2014/main" id="{4AAE2275-6C5C-4427-AB7F-730BE913C8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678358" y="2597917"/>
            <a:ext cx="2835284" cy="2039337"/>
          </a:xfrm>
          <a:prstGeom prst="rect">
            <a:avLst/>
          </a:prstGeom>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C150F09-A81B-412D-900A-D9DF23B0C285}"/>
                  </a:ext>
                </a:extLst>
              </p:cNvPr>
              <p:cNvSpPr/>
              <p:nvPr/>
            </p:nvSpPr>
            <p:spPr>
              <a:xfrm>
                <a:off x="1676458" y="4865191"/>
                <a:ext cx="849540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2 </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𝑛</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4400" i="1">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3" name="Rectangle 32">
                <a:extLst>
                  <a:ext uri="{FF2B5EF4-FFF2-40B4-BE49-F238E27FC236}">
                    <a16:creationId xmlns:a16="http://schemas.microsoft.com/office/drawing/2014/main" id="{6C150F09-A81B-412D-900A-D9DF23B0C285}"/>
                  </a:ext>
                </a:extLst>
              </p:cNvPr>
              <p:cNvSpPr>
                <a:spLocks noRot="1" noChangeAspect="1" noMove="1" noResize="1" noEditPoints="1" noAdjustHandles="1" noChangeArrowheads="1" noChangeShapeType="1" noTextEdit="1"/>
              </p:cNvSpPr>
              <p:nvPr/>
            </p:nvSpPr>
            <p:spPr>
              <a:xfrm>
                <a:off x="1676458" y="4865191"/>
                <a:ext cx="8495403" cy="769441"/>
              </a:xfrm>
              <a:prstGeom prst="rect">
                <a:avLst/>
              </a:prstGeom>
              <a:blipFill>
                <a:blip r:embed="rId13"/>
                <a:stretch>
                  <a:fillRect b="-794"/>
                </a:stretch>
              </a:blipFill>
            </p:spPr>
            <p:txBody>
              <a:bodyPr/>
              <a:lstStyle/>
              <a:p>
                <a:r>
                  <a:rPr lang="en-GB">
                    <a:noFill/>
                  </a:rPr>
                  <a:t> </a:t>
                </a:r>
              </a:p>
            </p:txBody>
          </p:sp>
        </mc:Fallback>
      </mc:AlternateContent>
      <p:grpSp>
        <p:nvGrpSpPr>
          <p:cNvPr id="34" name="Group">
            <a:extLst>
              <a:ext uri="{FF2B5EF4-FFF2-40B4-BE49-F238E27FC236}">
                <a16:creationId xmlns:a16="http://schemas.microsoft.com/office/drawing/2014/main" id="{BB4A0DB9-4015-4AE8-A179-3907B3F7AED9}"/>
              </a:ext>
            </a:extLst>
          </p:cNvPr>
          <p:cNvGrpSpPr/>
          <p:nvPr/>
        </p:nvGrpSpPr>
        <p:grpSpPr>
          <a:xfrm>
            <a:off x="7015692" y="3466026"/>
            <a:ext cx="2497656" cy="1375697"/>
            <a:chOff x="0" y="0"/>
            <a:chExt cx="2497655" cy="1375695"/>
          </a:xfrm>
          <a:effectLst>
            <a:outerShdw blurRad="50800" dist="38100" dir="2700000" algn="tl" rotWithShape="0">
              <a:prstClr val="black">
                <a:alpha val="40000"/>
              </a:prstClr>
            </a:outerShdw>
          </a:effectLst>
        </p:grpSpPr>
        <p:sp>
          <p:nvSpPr>
            <p:cNvPr id="35" name="Sun">
              <a:extLst>
                <a:ext uri="{FF2B5EF4-FFF2-40B4-BE49-F238E27FC236}">
                  <a16:creationId xmlns:a16="http://schemas.microsoft.com/office/drawing/2014/main" id="{72769A58-35E9-46AD-B1FA-E661B21D5A24}"/>
                </a:ext>
              </a:extLst>
            </p:cNvPr>
            <p:cNvSpPr/>
            <p:nvPr/>
          </p:nvSpPr>
          <p:spPr>
            <a:xfrm>
              <a:off x="1347266" y="529579"/>
              <a:ext cx="456273" cy="4562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6" name="Cloud">
              <a:extLst>
                <a:ext uri="{FF2B5EF4-FFF2-40B4-BE49-F238E27FC236}">
                  <a16:creationId xmlns:a16="http://schemas.microsoft.com/office/drawing/2014/main" id="{F2AB235B-5E72-4325-8A97-5DEFE5EA7C16}"/>
                </a:ext>
              </a:extLst>
            </p:cNvPr>
            <p:cNvSpPr/>
            <p:nvPr/>
          </p:nvSpPr>
          <p:spPr>
            <a:xfrm>
              <a:off x="1898384" y="783654"/>
              <a:ext cx="599272" cy="361156"/>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8" name="Wind">
              <a:extLst>
                <a:ext uri="{FF2B5EF4-FFF2-40B4-BE49-F238E27FC236}">
                  <a16:creationId xmlns:a16="http://schemas.microsoft.com/office/drawing/2014/main" id="{66559429-236F-43E6-A34E-EAFE9782AFA0}"/>
                </a:ext>
              </a:extLst>
            </p:cNvPr>
            <p:cNvSpPr/>
            <p:nvPr/>
          </p:nvSpPr>
          <p:spPr>
            <a:xfrm>
              <a:off x="557771" y="783662"/>
              <a:ext cx="709647" cy="592034"/>
            </a:xfrm>
            <a:custGeom>
              <a:avLst/>
              <a:gdLst/>
              <a:ahLst/>
              <a:cxnLst>
                <a:cxn ang="0">
                  <a:pos x="wd2" y="hd2"/>
                </a:cxn>
                <a:cxn ang="5400000">
                  <a:pos x="wd2" y="hd2"/>
                </a:cxn>
                <a:cxn ang="10800000">
                  <a:pos x="wd2" y="hd2"/>
                </a:cxn>
                <a:cxn ang="16200000">
                  <a:pos x="wd2" y="hd2"/>
                </a:cxn>
              </a:cxnLst>
              <a:rect l="0" t="0"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9" name="Line">
              <a:extLst>
                <a:ext uri="{FF2B5EF4-FFF2-40B4-BE49-F238E27FC236}">
                  <a16:creationId xmlns:a16="http://schemas.microsoft.com/office/drawing/2014/main" id="{1C3D5AA5-388A-4479-B4EB-B48C93EF61A5}"/>
                </a:ext>
              </a:extLst>
            </p:cNvPr>
            <p:cNvSpPr/>
            <p:nvPr/>
          </p:nvSpPr>
          <p:spPr>
            <a:xfrm>
              <a:off x="0" y="0"/>
              <a:ext cx="1451660" cy="447194"/>
            </a:xfrm>
            <a:custGeom>
              <a:avLst/>
              <a:gdLst/>
              <a:ahLst/>
              <a:cxnLst>
                <a:cxn ang="0">
                  <a:pos x="wd2" y="hd2"/>
                </a:cxn>
                <a:cxn ang="5400000">
                  <a:pos x="wd2" y="hd2"/>
                </a:cxn>
                <a:cxn ang="10800000">
                  <a:pos x="wd2" y="hd2"/>
                </a:cxn>
                <a:cxn ang="16200000">
                  <a:pos x="wd2" y="hd2"/>
                </a:cxn>
              </a:cxnLst>
              <a:rect l="0" t="0" r="r" b="b"/>
              <a:pathLst>
                <a:path w="21600" h="20870" extrusionOk="0">
                  <a:moveTo>
                    <a:pt x="0" y="20870"/>
                  </a:moveTo>
                  <a:cubicBezTo>
                    <a:pt x="2530" y="8319"/>
                    <a:pt x="6223" y="762"/>
                    <a:pt x="10171" y="55"/>
                  </a:cubicBezTo>
                  <a:cubicBezTo>
                    <a:pt x="14556" y="-730"/>
                    <a:pt x="18780" y="6963"/>
                    <a:pt x="21600" y="20870"/>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grpSp>
        <p:nvGrpSpPr>
          <p:cNvPr id="41" name="Group">
            <a:extLst>
              <a:ext uri="{FF2B5EF4-FFF2-40B4-BE49-F238E27FC236}">
                <a16:creationId xmlns:a16="http://schemas.microsoft.com/office/drawing/2014/main" id="{B7E7B25A-C9BF-4D27-91CA-FA809A932497}"/>
              </a:ext>
            </a:extLst>
          </p:cNvPr>
          <p:cNvGrpSpPr/>
          <p:nvPr/>
        </p:nvGrpSpPr>
        <p:grpSpPr>
          <a:xfrm>
            <a:off x="6411917" y="1224761"/>
            <a:ext cx="4321170" cy="2538623"/>
            <a:chOff x="-418700" y="316938"/>
            <a:chExt cx="5207142" cy="3132879"/>
          </a:xfrm>
          <a:effectLst>
            <a:outerShdw blurRad="50800" dist="38100" dir="2700000" algn="tl" rotWithShape="0">
              <a:prstClr val="black">
                <a:alpha val="40000"/>
              </a:prstClr>
            </a:outerShdw>
          </a:effectLst>
        </p:grpSpPr>
        <p:sp>
          <p:nvSpPr>
            <p:cNvPr id="52" name="Oval">
              <a:extLst>
                <a:ext uri="{FF2B5EF4-FFF2-40B4-BE49-F238E27FC236}">
                  <a16:creationId xmlns:a16="http://schemas.microsoft.com/office/drawing/2014/main" id="{C3E2EFBE-79A9-4662-B586-128CA27617E3}"/>
                </a:ext>
              </a:extLst>
            </p:cNvPr>
            <p:cNvSpPr/>
            <p:nvPr/>
          </p:nvSpPr>
          <p:spPr>
            <a:xfrm>
              <a:off x="683514" y="316938"/>
              <a:ext cx="1638302" cy="1350831"/>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0" name="Oval">
              <a:extLst>
                <a:ext uri="{FF2B5EF4-FFF2-40B4-BE49-F238E27FC236}">
                  <a16:creationId xmlns:a16="http://schemas.microsoft.com/office/drawing/2014/main" id="{634A8741-E2D2-4944-8CC2-DE5D3F8397B9}"/>
                </a:ext>
              </a:extLst>
            </p:cNvPr>
            <p:cNvSpPr/>
            <p:nvPr/>
          </p:nvSpPr>
          <p:spPr>
            <a:xfrm>
              <a:off x="2025517" y="968600"/>
              <a:ext cx="2762925" cy="2481217"/>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2" name="Connection Line">
              <a:extLst>
                <a:ext uri="{FF2B5EF4-FFF2-40B4-BE49-F238E27FC236}">
                  <a16:creationId xmlns:a16="http://schemas.microsoft.com/office/drawing/2014/main" id="{10FDC657-CF32-433C-9C82-3DD7CA83F9A9}"/>
                </a:ext>
              </a:extLst>
            </p:cNvPr>
            <p:cNvSpPr/>
            <p:nvPr/>
          </p:nvSpPr>
          <p:spPr>
            <a:xfrm>
              <a:off x="-418700" y="1677765"/>
              <a:ext cx="1280583" cy="1280584"/>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a:p>
          </p:txBody>
        </p:sp>
        <p:sp>
          <p:nvSpPr>
            <p:cNvPr id="43" name="Rabbit">
              <a:extLst>
                <a:ext uri="{FF2B5EF4-FFF2-40B4-BE49-F238E27FC236}">
                  <a16:creationId xmlns:a16="http://schemas.microsoft.com/office/drawing/2014/main" id="{1385374D-B30B-4233-83C6-FC4EAD8A6AF5}"/>
                </a:ext>
              </a:extLst>
            </p:cNvPr>
            <p:cNvSpPr/>
            <p:nvPr/>
          </p:nvSpPr>
          <p:spPr>
            <a:xfrm>
              <a:off x="3450109" y="2923102"/>
              <a:ext cx="286316" cy="30122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5" name="Goose">
              <a:extLst>
                <a:ext uri="{FF2B5EF4-FFF2-40B4-BE49-F238E27FC236}">
                  <a16:creationId xmlns:a16="http://schemas.microsoft.com/office/drawing/2014/main" id="{72F875AC-A7AF-4504-85AB-2792B6A45CBD}"/>
                </a:ext>
              </a:extLst>
            </p:cNvPr>
            <p:cNvSpPr/>
            <p:nvPr/>
          </p:nvSpPr>
          <p:spPr>
            <a:xfrm>
              <a:off x="824530" y="823370"/>
              <a:ext cx="646312" cy="592042"/>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6" name="Cow">
              <a:extLst>
                <a:ext uri="{FF2B5EF4-FFF2-40B4-BE49-F238E27FC236}">
                  <a16:creationId xmlns:a16="http://schemas.microsoft.com/office/drawing/2014/main" id="{AA6BA386-9F8F-40B8-8CF3-2915FB32706F}"/>
                </a:ext>
              </a:extLst>
            </p:cNvPr>
            <p:cNvSpPr/>
            <p:nvPr/>
          </p:nvSpPr>
          <p:spPr>
            <a:xfrm>
              <a:off x="2531607" y="1341578"/>
              <a:ext cx="1750747" cy="1062203"/>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7" name="Owl">
              <a:extLst>
                <a:ext uri="{FF2B5EF4-FFF2-40B4-BE49-F238E27FC236}">
                  <a16:creationId xmlns:a16="http://schemas.microsoft.com/office/drawing/2014/main" id="{691CD4F7-D0DF-4EF9-9DCB-6220DEC508E8}"/>
                </a:ext>
              </a:extLst>
            </p:cNvPr>
            <p:cNvSpPr/>
            <p:nvPr/>
          </p:nvSpPr>
          <p:spPr>
            <a:xfrm>
              <a:off x="1535958" y="649455"/>
              <a:ext cx="582677" cy="685798"/>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8" name="Blue Jay">
              <a:extLst>
                <a:ext uri="{FF2B5EF4-FFF2-40B4-BE49-F238E27FC236}">
                  <a16:creationId xmlns:a16="http://schemas.microsoft.com/office/drawing/2014/main" id="{1E91AFAF-22B2-46F5-BE30-AAE35A21A0D7}"/>
                </a:ext>
              </a:extLst>
            </p:cNvPr>
            <p:cNvSpPr/>
            <p:nvPr/>
          </p:nvSpPr>
          <p:spPr>
            <a:xfrm>
              <a:off x="1247579" y="401284"/>
              <a:ext cx="460549" cy="30117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9" name="Cat">
              <a:extLst>
                <a:ext uri="{FF2B5EF4-FFF2-40B4-BE49-F238E27FC236}">
                  <a16:creationId xmlns:a16="http://schemas.microsoft.com/office/drawing/2014/main" id="{FB62F523-B683-4237-9310-2F62026B8861}"/>
                </a:ext>
              </a:extLst>
            </p:cNvPr>
            <p:cNvSpPr/>
            <p:nvPr/>
          </p:nvSpPr>
          <p:spPr>
            <a:xfrm>
              <a:off x="2497150" y="2500272"/>
              <a:ext cx="665405" cy="50036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4"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51" name="Rat">
              <a:extLst>
                <a:ext uri="{FF2B5EF4-FFF2-40B4-BE49-F238E27FC236}">
                  <a16:creationId xmlns:a16="http://schemas.microsoft.com/office/drawing/2014/main" id="{39A57D2A-2EB1-4639-BCC8-8A93A747F97B}"/>
                </a:ext>
              </a:extLst>
            </p:cNvPr>
            <p:cNvSpPr/>
            <p:nvPr/>
          </p:nvSpPr>
          <p:spPr>
            <a:xfrm>
              <a:off x="3938857" y="2648378"/>
              <a:ext cx="460731" cy="136875"/>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chemeClr val="bg2">
                  <a:lumMod val="75000"/>
                </a:schemeClr>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grpSp>
      <p:grpSp>
        <p:nvGrpSpPr>
          <p:cNvPr id="53" name="Group">
            <a:extLst>
              <a:ext uri="{FF2B5EF4-FFF2-40B4-BE49-F238E27FC236}">
                <a16:creationId xmlns:a16="http://schemas.microsoft.com/office/drawing/2014/main" id="{CB5E566C-0802-4BDD-A1E2-564CA923D56C}"/>
              </a:ext>
            </a:extLst>
          </p:cNvPr>
          <p:cNvGrpSpPr/>
          <p:nvPr/>
        </p:nvGrpSpPr>
        <p:grpSpPr>
          <a:xfrm>
            <a:off x="4549493" y="5562808"/>
            <a:ext cx="4717161" cy="539055"/>
            <a:chOff x="45451" y="-64948"/>
            <a:chExt cx="4717160" cy="539053"/>
          </a:xfrm>
        </p:grpSpPr>
        <p:sp>
          <p:nvSpPr>
            <p:cNvPr id="54" name="Title 1">
              <a:extLst>
                <a:ext uri="{FF2B5EF4-FFF2-40B4-BE49-F238E27FC236}">
                  <a16:creationId xmlns:a16="http://schemas.microsoft.com/office/drawing/2014/main" id="{72B6AB7C-AA1A-4BB1-B78F-E9DC23A5AA35}"/>
                </a:ext>
              </a:extLst>
            </p:cNvPr>
            <p:cNvSpPr txBox="1"/>
            <p:nvPr/>
          </p:nvSpPr>
          <p:spPr>
            <a:xfrm>
              <a:off x="619599" y="82744"/>
              <a:ext cx="2928179" cy="391361"/>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r>
                <a:rPr>
                  <a:solidFill>
                    <a:srgbClr val="FFFF00"/>
                  </a:solidFill>
                  <a:latin typeface="Calibri" panose="020F0502020204030204" pitchFamily="34" charset="0"/>
                  <a:cs typeface="Calibri" panose="020F0502020204030204" pitchFamily="34" charset="0"/>
                </a:rPr>
                <a:t>Feedback</a:t>
              </a:r>
            </a:p>
          </p:txBody>
        </p:sp>
        <p:sp>
          <p:nvSpPr>
            <p:cNvPr id="55" name="Connection Line">
              <a:extLst>
                <a:ext uri="{FF2B5EF4-FFF2-40B4-BE49-F238E27FC236}">
                  <a16:creationId xmlns:a16="http://schemas.microsoft.com/office/drawing/2014/main" id="{C2095EEA-1840-45BA-8FF8-1954B387943E}"/>
                </a:ext>
              </a:extLst>
            </p:cNvPr>
            <p:cNvSpPr/>
            <p:nvPr/>
          </p:nvSpPr>
          <p:spPr>
            <a:xfrm>
              <a:off x="1934135" y="-64948"/>
              <a:ext cx="2828476" cy="436078"/>
            </a:xfrm>
            <a:custGeom>
              <a:avLst/>
              <a:gdLst/>
              <a:ahLst/>
              <a:cxnLst>
                <a:cxn ang="0">
                  <a:pos x="wd2" y="hd2"/>
                </a:cxn>
                <a:cxn ang="5400000">
                  <a:pos x="wd2" y="hd2"/>
                </a:cxn>
                <a:cxn ang="10800000">
                  <a:pos x="wd2" y="hd2"/>
                </a:cxn>
                <a:cxn ang="16200000">
                  <a:pos x="wd2" y="hd2"/>
                </a:cxn>
              </a:cxnLst>
              <a:rect l="0" t="0" r="r" b="b"/>
              <a:pathLst>
                <a:path w="20791" h="18763" extrusionOk="0">
                  <a:moveTo>
                    <a:pt x="20716" y="0"/>
                  </a:moveTo>
                  <a:cubicBezTo>
                    <a:pt x="21600" y="15771"/>
                    <a:pt x="14695" y="21600"/>
                    <a:pt x="0" y="17486"/>
                  </a:cubicBezTo>
                </a:path>
              </a:pathLst>
            </a:custGeom>
            <a:noFill/>
            <a:ln w="38100" cap="flat">
              <a:solidFill>
                <a:schemeClr val="bg1"/>
              </a:solidFill>
              <a:prstDash val="solid"/>
              <a:round/>
              <a:headEnd type="stealth" w="med" len="med"/>
            </a:ln>
            <a:effectLst>
              <a:outerShdw blurRad="38100" dist="23000" dir="5400000" rotWithShape="0">
                <a:srgbClr val="000000">
                  <a:alpha val="35000"/>
                </a:srgbClr>
              </a:outerShdw>
            </a:effectLst>
          </p:spPr>
          <p:txBody>
            <a:bodyPr/>
            <a:lstStyle/>
            <a:p>
              <a:endParaRPr/>
            </a:p>
          </p:txBody>
        </p:sp>
        <p:sp>
          <p:nvSpPr>
            <p:cNvPr id="56" name="Connection Line">
              <a:extLst>
                <a:ext uri="{FF2B5EF4-FFF2-40B4-BE49-F238E27FC236}">
                  <a16:creationId xmlns:a16="http://schemas.microsoft.com/office/drawing/2014/main" id="{A9FFE78B-AC6C-4CC8-A933-78735EC8E9B9}"/>
                </a:ext>
              </a:extLst>
            </p:cNvPr>
            <p:cNvSpPr/>
            <p:nvPr/>
          </p:nvSpPr>
          <p:spPr>
            <a:xfrm>
              <a:off x="45451" y="-14148"/>
              <a:ext cx="409679" cy="334100"/>
            </a:xfrm>
            <a:custGeom>
              <a:avLst/>
              <a:gdLst/>
              <a:ahLst/>
              <a:cxnLst>
                <a:cxn ang="0">
                  <a:pos x="wd2" y="hd2"/>
                </a:cxn>
                <a:cxn ang="5400000">
                  <a:pos x="wd2" y="hd2"/>
                </a:cxn>
                <a:cxn ang="10800000">
                  <a:pos x="wd2" y="hd2"/>
                </a:cxn>
                <a:cxn ang="16200000">
                  <a:pos x="wd2" y="hd2"/>
                </a:cxn>
              </a:cxnLst>
              <a:rect l="0" t="0" r="r" b="b"/>
              <a:pathLst>
                <a:path w="19309" h="20222" extrusionOk="0">
                  <a:moveTo>
                    <a:pt x="753" y="0"/>
                  </a:moveTo>
                  <a:cubicBezTo>
                    <a:pt x="-2291" y="14938"/>
                    <a:pt x="3894" y="21600"/>
                    <a:pt x="19309" y="19986"/>
                  </a:cubicBezTo>
                </a:path>
              </a:pathLst>
            </a:custGeom>
            <a:noFill/>
            <a:ln w="38100" cap="flat">
              <a:solidFill>
                <a:schemeClr val="bg1"/>
              </a:solidFill>
              <a:prstDash val="solid"/>
              <a:round/>
              <a:headEnd type="stealth" w="med" len="med"/>
            </a:ln>
            <a:effectLst>
              <a:outerShdw blurRad="50800" dist="38100" dir="2700000" algn="tl" rotWithShape="0">
                <a:prstClr val="black">
                  <a:alpha val="40000"/>
                </a:prstClr>
              </a:outerShdw>
            </a:effectLst>
          </p:spPr>
          <p:txBody>
            <a:bodyPr/>
            <a:lstStyle/>
            <a:p>
              <a:endParaRPr/>
            </a:p>
          </p:txBody>
        </p:sp>
        <p:sp>
          <p:nvSpPr>
            <p:cNvPr id="57" name="Connection Line">
              <a:extLst>
                <a:ext uri="{FF2B5EF4-FFF2-40B4-BE49-F238E27FC236}">
                  <a16:creationId xmlns:a16="http://schemas.microsoft.com/office/drawing/2014/main" id="{A9E7B35F-D6F8-4EE1-B330-6742E5A63782}"/>
                </a:ext>
              </a:extLst>
            </p:cNvPr>
            <p:cNvSpPr/>
            <p:nvPr/>
          </p:nvSpPr>
          <p:spPr>
            <a:xfrm>
              <a:off x="1834432" y="-27898"/>
              <a:ext cx="109170" cy="355601"/>
            </a:xfrm>
            <a:custGeom>
              <a:avLst/>
              <a:gdLst/>
              <a:ahLst/>
              <a:cxnLst>
                <a:cxn ang="0">
                  <a:pos x="wd2" y="hd2"/>
                </a:cxn>
                <a:cxn ang="5400000">
                  <a:pos x="wd2" y="hd2"/>
                </a:cxn>
                <a:cxn ang="10800000">
                  <a:pos x="wd2" y="hd2"/>
                </a:cxn>
                <a:cxn ang="16200000">
                  <a:pos x="wd2" y="hd2"/>
                </a:cxn>
              </a:cxnLst>
              <a:rect l="0" t="0" r="r" b="b"/>
              <a:pathLst>
                <a:path w="16263" h="21600" extrusionOk="0">
                  <a:moveTo>
                    <a:pt x="3784" y="0"/>
                  </a:moveTo>
                  <a:cubicBezTo>
                    <a:pt x="21600" y="9653"/>
                    <a:pt x="20339" y="16853"/>
                    <a:pt x="0" y="21600"/>
                  </a:cubicBezTo>
                </a:path>
              </a:pathLst>
            </a:custGeom>
            <a:noFill/>
            <a:ln w="38100" cap="flat">
              <a:solidFill>
                <a:schemeClr val="bg1"/>
              </a:solidFill>
              <a:prstDash val="solid"/>
              <a:round/>
              <a:headEnd type="stealth" w="med" len="med"/>
            </a:ln>
            <a:effectLst>
              <a:outerShdw blurRad="50800" dist="38100" dir="2700000" algn="tl" rotWithShape="0">
                <a:prstClr val="black">
                  <a:alpha val="40000"/>
                </a:prstClr>
              </a:outerShdw>
            </a:effectLst>
          </p:spPr>
          <p:txBody>
            <a:bodyPr/>
            <a:lstStyle/>
            <a:p>
              <a:endParaRPr/>
            </a:p>
          </p:txBody>
        </p:sp>
      </p:grpSp>
      <p:pic>
        <p:nvPicPr>
          <p:cNvPr id="28" name="Picture 27">
            <a:extLst>
              <a:ext uri="{FF2B5EF4-FFF2-40B4-BE49-F238E27FC236}">
                <a16:creationId xmlns:a16="http://schemas.microsoft.com/office/drawing/2014/main" id="{1CD5823E-B7D3-4B64-AEDB-C5E246A74A96}"/>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321706079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A1172219-F7C1-4CE2-A3C5-BEB2BB16B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Approaches to Learning</a:t>
            </a:r>
          </a:p>
        </p:txBody>
      </p:sp>
      <p:grpSp>
        <p:nvGrpSpPr>
          <p:cNvPr id="3" name="Group 2">
            <a:extLst>
              <a:ext uri="{FF2B5EF4-FFF2-40B4-BE49-F238E27FC236}">
                <a16:creationId xmlns:a16="http://schemas.microsoft.com/office/drawing/2014/main" id="{8749BBA9-067E-744B-B6EA-2C2D81CA30CA}"/>
              </a:ext>
            </a:extLst>
          </p:cNvPr>
          <p:cNvGrpSpPr/>
          <p:nvPr/>
        </p:nvGrpSpPr>
        <p:grpSpPr>
          <a:xfrm>
            <a:off x="309338" y="1261995"/>
            <a:ext cx="3853889" cy="3227869"/>
            <a:chOff x="440997" y="1754257"/>
            <a:chExt cx="3853889" cy="3227869"/>
          </a:xfrm>
        </p:grpSpPr>
        <p:sp>
          <p:nvSpPr>
            <p:cNvPr id="15" name="Supervised…">
              <a:extLst>
                <a:ext uri="{FF2B5EF4-FFF2-40B4-BE49-F238E27FC236}">
                  <a16:creationId xmlns:a16="http://schemas.microsoft.com/office/drawing/2014/main" id="{1EE404E8-C81F-46C7-B922-09E4DE1D22CE}"/>
                </a:ext>
              </a:extLst>
            </p:cNvPr>
            <p:cNvSpPr txBox="1"/>
            <p:nvPr/>
          </p:nvSpPr>
          <p:spPr>
            <a:xfrm>
              <a:off x="1939443" y="1754257"/>
              <a:ext cx="1267972" cy="707882"/>
            </a:xfrm>
            <a:prstGeom prst="rect">
              <a:avLst/>
            </a:prstGeom>
            <a:ln w="12700">
              <a:miter lim="400000"/>
            </a:ln>
            <a:effectLst>
              <a:outerShdw blurRad="101600" dist="25400" dir="54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Supervised</a:t>
              </a:r>
            </a:p>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Learning</a:t>
              </a:r>
            </a:p>
          </p:txBody>
        </p:sp>
        <p:sp>
          <p:nvSpPr>
            <p:cNvPr id="19" name="Rabbit">
              <a:extLst>
                <a:ext uri="{FF2B5EF4-FFF2-40B4-BE49-F238E27FC236}">
                  <a16:creationId xmlns:a16="http://schemas.microsoft.com/office/drawing/2014/main" id="{7AD50077-B83B-4C76-8D77-EE8F7264C5FF}"/>
                </a:ext>
              </a:extLst>
            </p:cNvPr>
            <p:cNvSpPr/>
            <p:nvPr/>
          </p:nvSpPr>
          <p:spPr>
            <a:xfrm>
              <a:off x="1464438" y="3810960"/>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0" name="Goose">
              <a:extLst>
                <a:ext uri="{FF2B5EF4-FFF2-40B4-BE49-F238E27FC236}">
                  <a16:creationId xmlns:a16="http://schemas.microsoft.com/office/drawing/2014/main" id="{4893324B-AC7F-4E26-9BD2-2488A9AA7295}"/>
                </a:ext>
              </a:extLst>
            </p:cNvPr>
            <p:cNvSpPr/>
            <p:nvPr/>
          </p:nvSpPr>
          <p:spPr>
            <a:xfrm>
              <a:off x="1614997" y="4119883"/>
              <a:ext cx="226602" cy="207575"/>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1" name="Cow">
              <a:extLst>
                <a:ext uri="{FF2B5EF4-FFF2-40B4-BE49-F238E27FC236}">
                  <a16:creationId xmlns:a16="http://schemas.microsoft.com/office/drawing/2014/main" id="{F28C7716-E790-4E63-8E6D-92E6D824186D}"/>
                </a:ext>
              </a:extLst>
            </p:cNvPr>
            <p:cNvSpPr/>
            <p:nvPr/>
          </p:nvSpPr>
          <p:spPr>
            <a:xfrm>
              <a:off x="1207832" y="3261102"/>
              <a:ext cx="613825"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2" name="Owl">
              <a:extLst>
                <a:ext uri="{FF2B5EF4-FFF2-40B4-BE49-F238E27FC236}">
                  <a16:creationId xmlns:a16="http://schemas.microsoft.com/office/drawing/2014/main" id="{53FA02C4-E6B8-4CD1-9A00-47BC2FDF4839}"/>
                </a:ext>
              </a:extLst>
            </p:cNvPr>
            <p:cNvSpPr/>
            <p:nvPr/>
          </p:nvSpPr>
          <p:spPr>
            <a:xfrm>
              <a:off x="1864429" y="4058908"/>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3" name="Blue Jay">
              <a:extLst>
                <a:ext uri="{FF2B5EF4-FFF2-40B4-BE49-F238E27FC236}">
                  <a16:creationId xmlns:a16="http://schemas.microsoft.com/office/drawing/2014/main" id="{323441EB-230A-4BF9-9BA5-D609AEF84954}"/>
                </a:ext>
              </a:extLst>
            </p:cNvPr>
            <p:cNvSpPr/>
            <p:nvPr/>
          </p:nvSpPr>
          <p:spPr>
            <a:xfrm>
              <a:off x="1763321" y="3971897"/>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4" name="Cat">
              <a:extLst>
                <a:ext uri="{FF2B5EF4-FFF2-40B4-BE49-F238E27FC236}">
                  <a16:creationId xmlns:a16="http://schemas.microsoft.com/office/drawing/2014/main" id="{13D0CEAA-1E96-4431-87DA-8808E90D5FF5}"/>
                </a:ext>
              </a:extLst>
            </p:cNvPr>
            <p:cNvSpPr/>
            <p:nvPr/>
          </p:nvSpPr>
          <p:spPr>
            <a:xfrm>
              <a:off x="1130324" y="3662711"/>
              <a:ext cx="233296" cy="17543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5" name="Oval">
              <a:extLst>
                <a:ext uri="{FF2B5EF4-FFF2-40B4-BE49-F238E27FC236}">
                  <a16:creationId xmlns:a16="http://schemas.microsoft.com/office/drawing/2014/main" id="{FEACA342-C26D-423E-A99A-854C423A703A}"/>
                </a:ext>
              </a:extLst>
            </p:cNvPr>
            <p:cNvSpPr/>
            <p:nvPr/>
          </p:nvSpPr>
          <p:spPr>
            <a:xfrm>
              <a:off x="964967" y="3125697"/>
              <a:ext cx="968701" cy="86993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6" name="Rat">
              <a:extLst>
                <a:ext uri="{FF2B5EF4-FFF2-40B4-BE49-F238E27FC236}">
                  <a16:creationId xmlns:a16="http://schemas.microsoft.com/office/drawing/2014/main" id="{CA536887-06FA-4E8E-8881-A21132D037ED}"/>
                </a:ext>
              </a:extLst>
            </p:cNvPr>
            <p:cNvSpPr/>
            <p:nvPr/>
          </p:nvSpPr>
          <p:spPr>
            <a:xfrm>
              <a:off x="1635796" y="3714639"/>
              <a:ext cx="161536" cy="47990"/>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7" name="Oval">
              <a:extLst>
                <a:ext uri="{FF2B5EF4-FFF2-40B4-BE49-F238E27FC236}">
                  <a16:creationId xmlns:a16="http://schemas.microsoft.com/office/drawing/2014/main" id="{B7A4D899-7E5B-4C48-BD7A-844A28FB64F7}"/>
                </a:ext>
              </a:extLst>
            </p:cNvPr>
            <p:cNvSpPr/>
            <p:nvPr/>
          </p:nvSpPr>
          <p:spPr>
            <a:xfrm>
              <a:off x="1565557" y="3942325"/>
              <a:ext cx="574400" cy="473611"/>
            </a:xfrm>
            <a:prstGeom prst="ellipse">
              <a:avLst/>
            </a:pr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8" name="Mammals">
              <a:extLst>
                <a:ext uri="{FF2B5EF4-FFF2-40B4-BE49-F238E27FC236}">
                  <a16:creationId xmlns:a16="http://schemas.microsoft.com/office/drawing/2014/main" id="{C90F72F2-26BF-405A-9820-36C34287559D}"/>
                </a:ext>
              </a:extLst>
            </p:cNvPr>
            <p:cNvSpPr txBox="1"/>
            <p:nvPr/>
          </p:nvSpPr>
          <p:spPr>
            <a:xfrm>
              <a:off x="850071" y="2746316"/>
              <a:ext cx="1151914"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latin typeface="Calibri" panose="020F0502020204030204" pitchFamily="34" charset="0"/>
                  <a:cs typeface="Calibri" panose="020F0502020204030204" pitchFamily="34" charset="0"/>
                </a:rPr>
                <a:t>Mammals</a:t>
              </a:r>
            </a:p>
          </p:txBody>
        </p:sp>
        <p:sp>
          <p:nvSpPr>
            <p:cNvPr id="29" name="Birds">
              <a:extLst>
                <a:ext uri="{FF2B5EF4-FFF2-40B4-BE49-F238E27FC236}">
                  <a16:creationId xmlns:a16="http://schemas.microsoft.com/office/drawing/2014/main" id="{023EEBC2-D935-4AFE-B2D2-85C3F084BFE8}"/>
                </a:ext>
              </a:extLst>
            </p:cNvPr>
            <p:cNvSpPr txBox="1"/>
            <p:nvPr/>
          </p:nvSpPr>
          <p:spPr>
            <a:xfrm>
              <a:off x="778648" y="4175775"/>
              <a:ext cx="627797"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latin typeface="Calibri" panose="020F0502020204030204" pitchFamily="34" charset="0"/>
                  <a:cs typeface="Calibri" panose="020F0502020204030204" pitchFamily="34" charset="0"/>
                </a:rPr>
                <a:t>Birds</a:t>
              </a:r>
            </a:p>
          </p:txBody>
        </p:sp>
        <p:sp>
          <p:nvSpPr>
            <p:cNvPr id="30" name="Oval">
              <a:extLst>
                <a:ext uri="{FF2B5EF4-FFF2-40B4-BE49-F238E27FC236}">
                  <a16:creationId xmlns:a16="http://schemas.microsoft.com/office/drawing/2014/main" id="{E2FB4EB0-8CD1-4535-9781-671710E4CA3A}"/>
                </a:ext>
              </a:extLst>
            </p:cNvPr>
            <p:cNvSpPr/>
            <p:nvPr/>
          </p:nvSpPr>
          <p:spPr>
            <a:xfrm>
              <a:off x="440997" y="2454515"/>
              <a:ext cx="2079918" cy="2527611"/>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dirty="0">
                <a:solidFill>
                  <a:srgbClr val="FFFF00"/>
                </a:solidFill>
                <a:latin typeface="Calibri" panose="020F0502020204030204" pitchFamily="34" charset="0"/>
                <a:cs typeface="Calibri" panose="020F0502020204030204" pitchFamily="34" charset="0"/>
              </a:endParaRPr>
            </a:p>
          </p:txBody>
        </p:sp>
        <p:sp>
          <p:nvSpPr>
            <p:cNvPr id="34" name="Oval">
              <a:extLst>
                <a:ext uri="{FF2B5EF4-FFF2-40B4-BE49-F238E27FC236}">
                  <a16:creationId xmlns:a16="http://schemas.microsoft.com/office/drawing/2014/main" id="{AF8732BE-B73D-4C66-AA05-7C7E11759C60}"/>
                </a:ext>
              </a:extLst>
            </p:cNvPr>
            <p:cNvSpPr/>
            <p:nvPr/>
          </p:nvSpPr>
          <p:spPr>
            <a:xfrm>
              <a:off x="2706809" y="2986376"/>
              <a:ext cx="1588077" cy="1698563"/>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5" name="Turkey">
              <a:extLst>
                <a:ext uri="{FF2B5EF4-FFF2-40B4-BE49-F238E27FC236}">
                  <a16:creationId xmlns:a16="http://schemas.microsoft.com/office/drawing/2014/main" id="{CB42F4D1-660E-43CC-8B61-860B970795D7}"/>
                </a:ext>
              </a:extLst>
            </p:cNvPr>
            <p:cNvSpPr/>
            <p:nvPr/>
          </p:nvSpPr>
          <p:spPr>
            <a:xfrm>
              <a:off x="2994219" y="3334291"/>
              <a:ext cx="273140" cy="306411"/>
            </a:xfrm>
            <a:custGeom>
              <a:avLst/>
              <a:gdLst/>
              <a:ahLst/>
              <a:cxnLst>
                <a:cxn ang="0">
                  <a:pos x="wd2" y="hd2"/>
                </a:cxn>
                <a:cxn ang="5400000">
                  <a:pos x="wd2" y="hd2"/>
                </a:cxn>
                <a:cxn ang="10800000">
                  <a:pos x="wd2" y="hd2"/>
                </a:cxn>
                <a:cxn ang="16200000">
                  <a:pos x="wd2" y="hd2"/>
                </a:cxn>
              </a:cxnLst>
              <a:rect l="0" t="0" r="r" b="b"/>
              <a:pathLst>
                <a:path w="21583" h="21536"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6" name="Chicken">
              <a:extLst>
                <a:ext uri="{FF2B5EF4-FFF2-40B4-BE49-F238E27FC236}">
                  <a16:creationId xmlns:a16="http://schemas.microsoft.com/office/drawing/2014/main" id="{3D13A506-EDB6-4936-A72E-ED16F6637D65}"/>
                </a:ext>
              </a:extLst>
            </p:cNvPr>
            <p:cNvSpPr/>
            <p:nvPr/>
          </p:nvSpPr>
          <p:spPr>
            <a:xfrm>
              <a:off x="2855986" y="3701806"/>
              <a:ext cx="272763" cy="267385"/>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7" name="Eagle In Flight">
              <a:extLst>
                <a:ext uri="{FF2B5EF4-FFF2-40B4-BE49-F238E27FC236}">
                  <a16:creationId xmlns:a16="http://schemas.microsoft.com/office/drawing/2014/main" id="{00B1BC6C-F823-4D4E-B8E4-EC83FE7EB28B}"/>
                </a:ext>
              </a:extLst>
            </p:cNvPr>
            <p:cNvSpPr/>
            <p:nvPr/>
          </p:nvSpPr>
          <p:spPr>
            <a:xfrm>
              <a:off x="3114767" y="4031727"/>
              <a:ext cx="551344" cy="551130"/>
            </a:xfrm>
            <a:custGeom>
              <a:avLst/>
              <a:gdLst/>
              <a:ahLst/>
              <a:cxnLst>
                <a:cxn ang="0">
                  <a:pos x="wd2" y="hd2"/>
                </a:cxn>
                <a:cxn ang="5400000">
                  <a:pos x="wd2" y="hd2"/>
                </a:cxn>
                <a:cxn ang="10800000">
                  <a:pos x="wd2" y="hd2"/>
                </a:cxn>
                <a:cxn ang="16200000">
                  <a:pos x="wd2" y="hd2"/>
                </a:cxn>
              </a:cxnLst>
              <a:rect l="0" t="0" r="r" b="b"/>
              <a:pathLst>
                <a:path w="21040" h="21590"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8" name="Monkey">
              <a:extLst>
                <a:ext uri="{FF2B5EF4-FFF2-40B4-BE49-F238E27FC236}">
                  <a16:creationId xmlns:a16="http://schemas.microsoft.com/office/drawing/2014/main" id="{AAAF5251-F1D7-4888-8A46-F6DD991553D9}"/>
                </a:ext>
              </a:extLst>
            </p:cNvPr>
            <p:cNvSpPr/>
            <p:nvPr/>
          </p:nvSpPr>
          <p:spPr>
            <a:xfrm>
              <a:off x="3295657" y="3043693"/>
              <a:ext cx="551338" cy="478044"/>
            </a:xfrm>
            <a:custGeom>
              <a:avLst/>
              <a:gdLst/>
              <a:ahLst/>
              <a:cxnLst>
                <a:cxn ang="0">
                  <a:pos x="wd2" y="hd2"/>
                </a:cxn>
                <a:cxn ang="5400000">
                  <a:pos x="wd2" y="hd2"/>
                </a:cxn>
                <a:cxn ang="10800000">
                  <a:pos x="wd2" y="hd2"/>
                </a:cxn>
                <a:cxn ang="16200000">
                  <a:pos x="wd2" y="hd2"/>
                </a:cxn>
              </a:cxnLst>
              <a:rect l="0" t="0" r="r" b="b"/>
              <a:pathLst>
                <a:path w="21032" h="21600"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9" name="Dachshund">
              <a:extLst>
                <a:ext uri="{FF2B5EF4-FFF2-40B4-BE49-F238E27FC236}">
                  <a16:creationId xmlns:a16="http://schemas.microsoft.com/office/drawing/2014/main" id="{06B000F5-BBA2-4686-BA04-49D52DD0E440}"/>
                </a:ext>
              </a:extLst>
            </p:cNvPr>
            <p:cNvSpPr/>
            <p:nvPr/>
          </p:nvSpPr>
          <p:spPr>
            <a:xfrm>
              <a:off x="3520112" y="3517009"/>
              <a:ext cx="698301" cy="349255"/>
            </a:xfrm>
            <a:custGeom>
              <a:avLst/>
              <a:gdLst/>
              <a:ahLst/>
              <a:cxnLst>
                <a:cxn ang="0">
                  <a:pos x="wd2" y="hd2"/>
                </a:cxn>
                <a:cxn ang="5400000">
                  <a:pos x="wd2" y="hd2"/>
                </a:cxn>
                <a:cxn ang="10800000">
                  <a:pos x="wd2" y="hd2"/>
                </a:cxn>
                <a:cxn ang="16200000">
                  <a:pos x="wd2" y="hd2"/>
                </a:cxn>
              </a:cxnLst>
              <a:rect l="0" t="0" r="r" b="b"/>
              <a:pathLst>
                <a:path w="21501" h="21585"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0" name="Bird">
              <a:extLst>
                <a:ext uri="{FF2B5EF4-FFF2-40B4-BE49-F238E27FC236}">
                  <a16:creationId xmlns:a16="http://schemas.microsoft.com/office/drawing/2014/main" id="{104E17C8-D61E-4075-9F37-1A01CC635515}"/>
                </a:ext>
              </a:extLst>
            </p:cNvPr>
            <p:cNvSpPr/>
            <p:nvPr/>
          </p:nvSpPr>
          <p:spPr>
            <a:xfrm>
              <a:off x="3641177" y="4051659"/>
              <a:ext cx="273124" cy="170580"/>
            </a:xfrm>
            <a:custGeom>
              <a:avLst/>
              <a:gdLst/>
              <a:ahLst/>
              <a:cxnLst>
                <a:cxn ang="0">
                  <a:pos x="wd2" y="hd2"/>
                </a:cxn>
                <a:cxn ang="5400000">
                  <a:pos x="wd2" y="hd2"/>
                </a:cxn>
                <a:cxn ang="10800000">
                  <a:pos x="wd2" y="hd2"/>
                </a:cxn>
                <a:cxn ang="16200000">
                  <a:pos x="wd2" y="hd2"/>
                </a:cxn>
              </a:cxnLst>
              <a:rect l="0" t="0" r="r" b="b"/>
              <a:pathLst>
                <a:path w="21600" h="20972"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C99F80-3121-4651-AB63-1CD57C4C865D}"/>
                    </a:ext>
                  </a:extLst>
                </p:cNvPr>
                <p:cNvSpPr txBox="1"/>
                <p:nvPr/>
              </p:nvSpPr>
              <p:spPr>
                <a:xfrm>
                  <a:off x="3355811" y="2440459"/>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8CC99F80-3121-4651-AB63-1CD57C4C865D}"/>
                    </a:ext>
                  </a:extLst>
                </p:cNvPr>
                <p:cNvSpPr txBox="1">
                  <a:spLocks noRot="1" noChangeAspect="1" noMove="1" noResize="1" noEditPoints="1" noAdjustHandles="1" noChangeArrowheads="1" noChangeShapeType="1" noTextEdit="1"/>
                </p:cNvSpPr>
                <p:nvPr/>
              </p:nvSpPr>
              <p:spPr>
                <a:xfrm>
                  <a:off x="3355811" y="2440459"/>
                  <a:ext cx="310983" cy="553998"/>
                </a:xfrm>
                <a:prstGeom prst="rect">
                  <a:avLst/>
                </a:prstGeom>
                <a:blipFill>
                  <a:blip r:embed="rId12"/>
                  <a:stretch>
                    <a:fillRect l="-36000" r="-44000" b="-15909"/>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6F00E8F5-EFDA-3B47-AD44-5B53E20C2A05}"/>
              </a:ext>
            </a:extLst>
          </p:cNvPr>
          <p:cNvGrpSpPr/>
          <p:nvPr/>
        </p:nvGrpSpPr>
        <p:grpSpPr>
          <a:xfrm>
            <a:off x="9723911" y="1284059"/>
            <a:ext cx="1606699" cy="2648497"/>
            <a:chOff x="9702871" y="1895599"/>
            <a:chExt cx="1606699" cy="2648497"/>
          </a:xfrm>
        </p:grpSpPr>
        <p:sp>
          <p:nvSpPr>
            <p:cNvPr id="17" name="Unsupervised…">
              <a:extLst>
                <a:ext uri="{FF2B5EF4-FFF2-40B4-BE49-F238E27FC236}">
                  <a16:creationId xmlns:a16="http://schemas.microsoft.com/office/drawing/2014/main" id="{A1FB2DDF-AAB9-4E04-9181-EA82A7771AB3}"/>
                </a:ext>
              </a:extLst>
            </p:cNvPr>
            <p:cNvSpPr txBox="1"/>
            <p:nvPr/>
          </p:nvSpPr>
          <p:spPr>
            <a:xfrm>
              <a:off x="9729567" y="1895599"/>
              <a:ext cx="1553306" cy="707882"/>
            </a:xfrm>
            <a:prstGeom prst="rect">
              <a:avLst/>
            </a:prstGeom>
            <a:ln w="12700">
              <a:miter lim="400000"/>
            </a:ln>
            <a:effectLst>
              <a:outerShdw blurRad="101600" dist="25400" dir="54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Unsupervised</a:t>
              </a:r>
            </a:p>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Learning</a:t>
              </a:r>
            </a:p>
          </p:txBody>
        </p:sp>
        <p:sp>
          <p:nvSpPr>
            <p:cNvPr id="65" name="Rabbit">
              <a:extLst>
                <a:ext uri="{FF2B5EF4-FFF2-40B4-BE49-F238E27FC236}">
                  <a16:creationId xmlns:a16="http://schemas.microsoft.com/office/drawing/2014/main" id="{BDE55CCF-6EE4-4DED-BA20-FD0AC10AE586}"/>
                </a:ext>
              </a:extLst>
            </p:cNvPr>
            <p:cNvSpPr/>
            <p:nvPr/>
          </p:nvSpPr>
          <p:spPr>
            <a:xfrm>
              <a:off x="10135212" y="4117985"/>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6" name="Goose">
              <a:extLst>
                <a:ext uri="{FF2B5EF4-FFF2-40B4-BE49-F238E27FC236}">
                  <a16:creationId xmlns:a16="http://schemas.microsoft.com/office/drawing/2014/main" id="{6484689B-9B1B-4C99-9F41-FA3868318A36}"/>
                </a:ext>
              </a:extLst>
            </p:cNvPr>
            <p:cNvSpPr/>
            <p:nvPr/>
          </p:nvSpPr>
          <p:spPr>
            <a:xfrm>
              <a:off x="10317081" y="4249049"/>
              <a:ext cx="226602" cy="207575"/>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7" name="Cow">
              <a:extLst>
                <a:ext uri="{FF2B5EF4-FFF2-40B4-BE49-F238E27FC236}">
                  <a16:creationId xmlns:a16="http://schemas.microsoft.com/office/drawing/2014/main" id="{879D5AE0-6633-417E-BA42-66A6766CA2BC}"/>
                </a:ext>
              </a:extLst>
            </p:cNvPr>
            <p:cNvSpPr/>
            <p:nvPr/>
          </p:nvSpPr>
          <p:spPr>
            <a:xfrm>
              <a:off x="10123391" y="2995658"/>
              <a:ext cx="613825"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8" name="Owl">
              <a:extLst>
                <a:ext uri="{FF2B5EF4-FFF2-40B4-BE49-F238E27FC236}">
                  <a16:creationId xmlns:a16="http://schemas.microsoft.com/office/drawing/2014/main" id="{8D770321-9C30-440D-B03A-A56A90317184}"/>
                </a:ext>
              </a:extLst>
            </p:cNvPr>
            <p:cNvSpPr/>
            <p:nvPr/>
          </p:nvSpPr>
          <p:spPr>
            <a:xfrm>
              <a:off x="10776187" y="4028876"/>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9" name="Blue Jay">
              <a:extLst>
                <a:ext uri="{FF2B5EF4-FFF2-40B4-BE49-F238E27FC236}">
                  <a16:creationId xmlns:a16="http://schemas.microsoft.com/office/drawing/2014/main" id="{5EDDE37B-6652-42C8-871B-EFF92678B910}"/>
                </a:ext>
              </a:extLst>
            </p:cNvPr>
            <p:cNvSpPr/>
            <p:nvPr/>
          </p:nvSpPr>
          <p:spPr>
            <a:xfrm>
              <a:off x="10991875" y="3722043"/>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70" name="Cat">
              <a:extLst>
                <a:ext uri="{FF2B5EF4-FFF2-40B4-BE49-F238E27FC236}">
                  <a16:creationId xmlns:a16="http://schemas.microsoft.com/office/drawing/2014/main" id="{5FCE1EBD-6A27-48E4-AF52-FBF042D415FD}"/>
                </a:ext>
              </a:extLst>
            </p:cNvPr>
            <p:cNvSpPr/>
            <p:nvPr/>
          </p:nvSpPr>
          <p:spPr>
            <a:xfrm>
              <a:off x="10851776" y="3423864"/>
              <a:ext cx="233296" cy="175431"/>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71" name="Rat">
              <a:extLst>
                <a:ext uri="{FF2B5EF4-FFF2-40B4-BE49-F238E27FC236}">
                  <a16:creationId xmlns:a16="http://schemas.microsoft.com/office/drawing/2014/main" id="{189492F5-943B-4CA7-B25F-9CBDC13F380F}"/>
                </a:ext>
              </a:extLst>
            </p:cNvPr>
            <p:cNvSpPr/>
            <p:nvPr/>
          </p:nvSpPr>
          <p:spPr>
            <a:xfrm>
              <a:off x="9812537" y="3668314"/>
              <a:ext cx="161536" cy="47991"/>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72" name="Oval">
              <a:extLst>
                <a:ext uri="{FF2B5EF4-FFF2-40B4-BE49-F238E27FC236}">
                  <a16:creationId xmlns:a16="http://schemas.microsoft.com/office/drawing/2014/main" id="{0AC01BAD-2A8B-43BE-A568-76ECE9F4967A}"/>
                </a:ext>
              </a:extLst>
            </p:cNvPr>
            <p:cNvSpPr/>
            <p:nvPr/>
          </p:nvSpPr>
          <p:spPr>
            <a:xfrm>
              <a:off x="9702871" y="2840525"/>
              <a:ext cx="1606699" cy="1703571"/>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31A98EA-C16E-4065-975F-1B33AB982087}"/>
                    </a:ext>
                  </a:extLst>
                </p:cNvPr>
                <p:cNvSpPr txBox="1"/>
                <p:nvPr/>
              </p:nvSpPr>
              <p:spPr>
                <a:xfrm>
                  <a:off x="10320967" y="3535833"/>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74" name="TextBox 73">
                  <a:extLst>
                    <a:ext uri="{FF2B5EF4-FFF2-40B4-BE49-F238E27FC236}">
                      <a16:creationId xmlns:a16="http://schemas.microsoft.com/office/drawing/2014/main" id="{F31A98EA-C16E-4065-975F-1B33AB982087}"/>
                    </a:ext>
                  </a:extLst>
                </p:cNvPr>
                <p:cNvSpPr txBox="1">
                  <a:spLocks noRot="1" noChangeAspect="1" noMove="1" noResize="1" noEditPoints="1" noAdjustHandles="1" noChangeArrowheads="1" noChangeShapeType="1" noTextEdit="1"/>
                </p:cNvSpPr>
                <p:nvPr/>
              </p:nvSpPr>
              <p:spPr>
                <a:xfrm>
                  <a:off x="10320967" y="3535833"/>
                  <a:ext cx="310983" cy="553998"/>
                </a:xfrm>
                <a:prstGeom prst="rect">
                  <a:avLst/>
                </a:prstGeom>
                <a:blipFill>
                  <a:blip r:embed="rId13"/>
                  <a:stretch>
                    <a:fillRect l="-32000" r="-44000" b="-15556"/>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7F351C1C-42F7-1B40-AAF2-75A0146B70F9}"/>
              </a:ext>
            </a:extLst>
          </p:cNvPr>
          <p:cNvGrpSpPr/>
          <p:nvPr/>
        </p:nvGrpSpPr>
        <p:grpSpPr>
          <a:xfrm>
            <a:off x="4646479" y="1228095"/>
            <a:ext cx="3846106" cy="3227867"/>
            <a:chOff x="4977886" y="1852911"/>
            <a:chExt cx="3846106" cy="3227867"/>
          </a:xfrm>
        </p:grpSpPr>
        <p:sp>
          <p:nvSpPr>
            <p:cNvPr id="16" name="Semi-supervised…">
              <a:extLst>
                <a:ext uri="{FF2B5EF4-FFF2-40B4-BE49-F238E27FC236}">
                  <a16:creationId xmlns:a16="http://schemas.microsoft.com/office/drawing/2014/main" id="{63EF25C4-52B6-41B7-BDB7-BE9B89590887}"/>
                </a:ext>
              </a:extLst>
            </p:cNvPr>
            <p:cNvSpPr txBox="1"/>
            <p:nvPr/>
          </p:nvSpPr>
          <p:spPr>
            <a:xfrm>
              <a:off x="6034758" y="1852911"/>
              <a:ext cx="1849861" cy="707882"/>
            </a:xfrm>
            <a:prstGeom prst="rect">
              <a:avLst/>
            </a:prstGeom>
            <a:ln w="12700">
              <a:miter lim="400000"/>
            </a:ln>
            <a:effectLst>
              <a:outerShdw blurRad="101600" dist="25400" dir="54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Semi-supervised</a:t>
              </a:r>
            </a:p>
            <a:p>
              <a:pPr algn="ctr">
                <a:defRPr sz="2000" b="1">
                  <a:solidFill>
                    <a:srgbClr val="FFFFFF"/>
                  </a:solidFill>
                </a:defRPr>
              </a:pPr>
              <a:r>
                <a:rPr sz="2000" dirty="0">
                  <a:solidFill>
                    <a:srgbClr val="FFFF00"/>
                  </a:solidFill>
                  <a:latin typeface="Calibri" panose="020F0502020204030204" pitchFamily="34" charset="0"/>
                  <a:cs typeface="Calibri" panose="020F0502020204030204" pitchFamily="34" charset="0"/>
                </a:rPr>
                <a:t>Learning</a:t>
              </a:r>
            </a:p>
          </p:txBody>
        </p:sp>
        <p:sp>
          <p:nvSpPr>
            <p:cNvPr id="42" name="Rabbit">
              <a:extLst>
                <a:ext uri="{FF2B5EF4-FFF2-40B4-BE49-F238E27FC236}">
                  <a16:creationId xmlns:a16="http://schemas.microsoft.com/office/drawing/2014/main" id="{8D1A305E-5BF9-4266-8DBF-38E1B92E55F9}"/>
                </a:ext>
              </a:extLst>
            </p:cNvPr>
            <p:cNvSpPr/>
            <p:nvPr/>
          </p:nvSpPr>
          <p:spPr>
            <a:xfrm>
              <a:off x="6001326" y="3909609"/>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3" name="Goose">
              <a:extLst>
                <a:ext uri="{FF2B5EF4-FFF2-40B4-BE49-F238E27FC236}">
                  <a16:creationId xmlns:a16="http://schemas.microsoft.com/office/drawing/2014/main" id="{ECFAAA30-F3C7-4C07-A009-D1BA84EC343C}"/>
                </a:ext>
              </a:extLst>
            </p:cNvPr>
            <p:cNvSpPr/>
            <p:nvPr/>
          </p:nvSpPr>
          <p:spPr>
            <a:xfrm>
              <a:off x="5402585" y="4173991"/>
              <a:ext cx="226602" cy="207574"/>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4" name="Cow">
              <a:extLst>
                <a:ext uri="{FF2B5EF4-FFF2-40B4-BE49-F238E27FC236}">
                  <a16:creationId xmlns:a16="http://schemas.microsoft.com/office/drawing/2014/main" id="{17E96CF4-954C-41E3-A51C-4D956D4E10E1}"/>
                </a:ext>
              </a:extLst>
            </p:cNvPr>
            <p:cNvSpPr/>
            <p:nvPr/>
          </p:nvSpPr>
          <p:spPr>
            <a:xfrm>
              <a:off x="5744720" y="3359752"/>
              <a:ext cx="613824"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5" name="Owl">
              <a:extLst>
                <a:ext uri="{FF2B5EF4-FFF2-40B4-BE49-F238E27FC236}">
                  <a16:creationId xmlns:a16="http://schemas.microsoft.com/office/drawing/2014/main" id="{56C70880-9EA2-4752-80DB-BCD2D636B1A6}"/>
                </a:ext>
              </a:extLst>
            </p:cNvPr>
            <p:cNvSpPr/>
            <p:nvPr/>
          </p:nvSpPr>
          <p:spPr>
            <a:xfrm>
              <a:off x="5949345" y="4627458"/>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6" name="Blue Jay">
              <a:extLst>
                <a:ext uri="{FF2B5EF4-FFF2-40B4-BE49-F238E27FC236}">
                  <a16:creationId xmlns:a16="http://schemas.microsoft.com/office/drawing/2014/main" id="{BB1F5B0E-1647-492D-96DE-2BF96DA14A08}"/>
                </a:ext>
              </a:extLst>
            </p:cNvPr>
            <p:cNvSpPr/>
            <p:nvPr/>
          </p:nvSpPr>
          <p:spPr>
            <a:xfrm>
              <a:off x="6503410" y="4121347"/>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7" name="Cat">
              <a:extLst>
                <a:ext uri="{FF2B5EF4-FFF2-40B4-BE49-F238E27FC236}">
                  <a16:creationId xmlns:a16="http://schemas.microsoft.com/office/drawing/2014/main" id="{9C51C992-090A-4909-B256-4281E976781C}"/>
                </a:ext>
              </a:extLst>
            </p:cNvPr>
            <p:cNvSpPr/>
            <p:nvPr/>
          </p:nvSpPr>
          <p:spPr>
            <a:xfrm>
              <a:off x="5667212" y="3761362"/>
              <a:ext cx="233296" cy="17543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8" name="Oval">
              <a:extLst>
                <a:ext uri="{FF2B5EF4-FFF2-40B4-BE49-F238E27FC236}">
                  <a16:creationId xmlns:a16="http://schemas.microsoft.com/office/drawing/2014/main" id="{65D31A61-0B8C-45E3-84DF-5BC5BA3E7FD9}"/>
                </a:ext>
              </a:extLst>
            </p:cNvPr>
            <p:cNvSpPr/>
            <p:nvPr/>
          </p:nvSpPr>
          <p:spPr>
            <a:xfrm>
              <a:off x="5501855" y="3224347"/>
              <a:ext cx="968701" cy="86993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9" name="Rat">
              <a:extLst>
                <a:ext uri="{FF2B5EF4-FFF2-40B4-BE49-F238E27FC236}">
                  <a16:creationId xmlns:a16="http://schemas.microsoft.com/office/drawing/2014/main" id="{54CF294F-EFAA-4F24-99D4-4F9962332150}"/>
                </a:ext>
              </a:extLst>
            </p:cNvPr>
            <p:cNvSpPr/>
            <p:nvPr/>
          </p:nvSpPr>
          <p:spPr>
            <a:xfrm>
              <a:off x="6172685" y="3813289"/>
              <a:ext cx="161536" cy="47990"/>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0" name="Mammals">
              <a:extLst>
                <a:ext uri="{FF2B5EF4-FFF2-40B4-BE49-F238E27FC236}">
                  <a16:creationId xmlns:a16="http://schemas.microsoft.com/office/drawing/2014/main" id="{ACFA4C82-BF1E-4B93-8CF1-3549C6AB9374}"/>
                </a:ext>
              </a:extLst>
            </p:cNvPr>
            <p:cNvSpPr txBox="1"/>
            <p:nvPr/>
          </p:nvSpPr>
          <p:spPr>
            <a:xfrm>
              <a:off x="5386960" y="2844968"/>
              <a:ext cx="1151914"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latin typeface="Calibri" panose="020F0502020204030204" pitchFamily="34" charset="0"/>
                  <a:cs typeface="Calibri" panose="020F0502020204030204" pitchFamily="34" charset="0"/>
                </a:rPr>
                <a:t>Mammals</a:t>
              </a:r>
            </a:p>
          </p:txBody>
        </p:sp>
        <p:sp>
          <p:nvSpPr>
            <p:cNvPr id="51" name="Oval">
              <a:extLst>
                <a:ext uri="{FF2B5EF4-FFF2-40B4-BE49-F238E27FC236}">
                  <a16:creationId xmlns:a16="http://schemas.microsoft.com/office/drawing/2014/main" id="{AD06C60E-01A5-48BE-A870-219F0A8DCA99}"/>
                </a:ext>
              </a:extLst>
            </p:cNvPr>
            <p:cNvSpPr/>
            <p:nvPr/>
          </p:nvSpPr>
          <p:spPr>
            <a:xfrm>
              <a:off x="4977886" y="2553167"/>
              <a:ext cx="2079918" cy="2527611"/>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dirty="0">
                <a:solidFill>
                  <a:srgbClr val="FFFF00"/>
                </a:solidFill>
                <a:latin typeface="Calibri" panose="020F0502020204030204" pitchFamily="34" charset="0"/>
                <a:cs typeface="Calibri" panose="020F0502020204030204" pitchFamily="34" charset="0"/>
              </a:endParaRPr>
            </a:p>
          </p:txBody>
        </p:sp>
        <p:sp>
          <p:nvSpPr>
            <p:cNvPr id="56" name="Oval">
              <a:extLst>
                <a:ext uri="{FF2B5EF4-FFF2-40B4-BE49-F238E27FC236}">
                  <a16:creationId xmlns:a16="http://schemas.microsoft.com/office/drawing/2014/main" id="{496006C8-E2DE-4EB2-9149-D6FD413BFC97}"/>
                </a:ext>
              </a:extLst>
            </p:cNvPr>
            <p:cNvSpPr/>
            <p:nvPr/>
          </p:nvSpPr>
          <p:spPr>
            <a:xfrm>
              <a:off x="7235915" y="3294578"/>
              <a:ext cx="1588077" cy="1698563"/>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7" name="Turkey">
              <a:extLst>
                <a:ext uri="{FF2B5EF4-FFF2-40B4-BE49-F238E27FC236}">
                  <a16:creationId xmlns:a16="http://schemas.microsoft.com/office/drawing/2014/main" id="{52AEFCE3-E413-4231-BECC-92F2E02ABB7E}"/>
                </a:ext>
              </a:extLst>
            </p:cNvPr>
            <p:cNvSpPr/>
            <p:nvPr/>
          </p:nvSpPr>
          <p:spPr>
            <a:xfrm>
              <a:off x="7523324" y="3642492"/>
              <a:ext cx="273140" cy="306411"/>
            </a:xfrm>
            <a:custGeom>
              <a:avLst/>
              <a:gdLst/>
              <a:ahLst/>
              <a:cxnLst>
                <a:cxn ang="0">
                  <a:pos x="wd2" y="hd2"/>
                </a:cxn>
                <a:cxn ang="5400000">
                  <a:pos x="wd2" y="hd2"/>
                </a:cxn>
                <a:cxn ang="10800000">
                  <a:pos x="wd2" y="hd2"/>
                </a:cxn>
                <a:cxn ang="16200000">
                  <a:pos x="wd2" y="hd2"/>
                </a:cxn>
              </a:cxnLst>
              <a:rect l="0" t="0" r="r" b="b"/>
              <a:pathLst>
                <a:path w="21583" h="21536"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8" name="Chicken">
              <a:extLst>
                <a:ext uri="{FF2B5EF4-FFF2-40B4-BE49-F238E27FC236}">
                  <a16:creationId xmlns:a16="http://schemas.microsoft.com/office/drawing/2014/main" id="{3B07DD28-7756-4A96-AB0E-1C415F2C2F46}"/>
                </a:ext>
              </a:extLst>
            </p:cNvPr>
            <p:cNvSpPr/>
            <p:nvPr/>
          </p:nvSpPr>
          <p:spPr>
            <a:xfrm>
              <a:off x="7385091" y="4010007"/>
              <a:ext cx="272763" cy="267385"/>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9" name="Eagle In Flight">
              <a:extLst>
                <a:ext uri="{FF2B5EF4-FFF2-40B4-BE49-F238E27FC236}">
                  <a16:creationId xmlns:a16="http://schemas.microsoft.com/office/drawing/2014/main" id="{152CA4AF-28AE-40A5-989C-F24758D4F301}"/>
                </a:ext>
              </a:extLst>
            </p:cNvPr>
            <p:cNvSpPr/>
            <p:nvPr/>
          </p:nvSpPr>
          <p:spPr>
            <a:xfrm>
              <a:off x="7643872" y="4339928"/>
              <a:ext cx="551344" cy="551130"/>
            </a:xfrm>
            <a:custGeom>
              <a:avLst/>
              <a:gdLst/>
              <a:ahLst/>
              <a:cxnLst>
                <a:cxn ang="0">
                  <a:pos x="wd2" y="hd2"/>
                </a:cxn>
                <a:cxn ang="5400000">
                  <a:pos x="wd2" y="hd2"/>
                </a:cxn>
                <a:cxn ang="10800000">
                  <a:pos x="wd2" y="hd2"/>
                </a:cxn>
                <a:cxn ang="16200000">
                  <a:pos x="wd2" y="hd2"/>
                </a:cxn>
              </a:cxnLst>
              <a:rect l="0" t="0" r="r" b="b"/>
              <a:pathLst>
                <a:path w="21040" h="21590"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0" name="Monkey">
              <a:extLst>
                <a:ext uri="{FF2B5EF4-FFF2-40B4-BE49-F238E27FC236}">
                  <a16:creationId xmlns:a16="http://schemas.microsoft.com/office/drawing/2014/main" id="{541DAFFA-D8FE-4663-A62A-C23F3523D1F4}"/>
                </a:ext>
              </a:extLst>
            </p:cNvPr>
            <p:cNvSpPr/>
            <p:nvPr/>
          </p:nvSpPr>
          <p:spPr>
            <a:xfrm>
              <a:off x="7824762" y="3351894"/>
              <a:ext cx="551338" cy="478044"/>
            </a:xfrm>
            <a:custGeom>
              <a:avLst/>
              <a:gdLst/>
              <a:ahLst/>
              <a:cxnLst>
                <a:cxn ang="0">
                  <a:pos x="wd2" y="hd2"/>
                </a:cxn>
                <a:cxn ang="5400000">
                  <a:pos x="wd2" y="hd2"/>
                </a:cxn>
                <a:cxn ang="10800000">
                  <a:pos x="wd2" y="hd2"/>
                </a:cxn>
                <a:cxn ang="16200000">
                  <a:pos x="wd2" y="hd2"/>
                </a:cxn>
              </a:cxnLst>
              <a:rect l="0" t="0" r="r" b="b"/>
              <a:pathLst>
                <a:path w="21032" h="21600"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1" name="Dachshund">
              <a:extLst>
                <a:ext uri="{FF2B5EF4-FFF2-40B4-BE49-F238E27FC236}">
                  <a16:creationId xmlns:a16="http://schemas.microsoft.com/office/drawing/2014/main" id="{3EB22272-3979-4F77-9B29-379F88B717A6}"/>
                </a:ext>
              </a:extLst>
            </p:cNvPr>
            <p:cNvSpPr/>
            <p:nvPr/>
          </p:nvSpPr>
          <p:spPr>
            <a:xfrm>
              <a:off x="8049218" y="3825211"/>
              <a:ext cx="698301" cy="349255"/>
            </a:xfrm>
            <a:custGeom>
              <a:avLst/>
              <a:gdLst/>
              <a:ahLst/>
              <a:cxnLst>
                <a:cxn ang="0">
                  <a:pos x="wd2" y="hd2"/>
                </a:cxn>
                <a:cxn ang="5400000">
                  <a:pos x="wd2" y="hd2"/>
                </a:cxn>
                <a:cxn ang="10800000">
                  <a:pos x="wd2" y="hd2"/>
                </a:cxn>
                <a:cxn ang="16200000">
                  <a:pos x="wd2" y="hd2"/>
                </a:cxn>
              </a:cxnLst>
              <a:rect l="0" t="0" r="r" b="b"/>
              <a:pathLst>
                <a:path w="21501" h="21585"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2" name="Bird">
              <a:extLst>
                <a:ext uri="{FF2B5EF4-FFF2-40B4-BE49-F238E27FC236}">
                  <a16:creationId xmlns:a16="http://schemas.microsoft.com/office/drawing/2014/main" id="{820C45A3-7DB8-43E4-8167-704C2509BCDA}"/>
                </a:ext>
              </a:extLst>
            </p:cNvPr>
            <p:cNvSpPr/>
            <p:nvPr/>
          </p:nvSpPr>
          <p:spPr>
            <a:xfrm>
              <a:off x="8170282" y="4359861"/>
              <a:ext cx="273124" cy="170580"/>
            </a:xfrm>
            <a:custGeom>
              <a:avLst/>
              <a:gdLst/>
              <a:ahLst/>
              <a:cxnLst>
                <a:cxn ang="0">
                  <a:pos x="wd2" y="hd2"/>
                </a:cxn>
                <a:cxn ang="5400000">
                  <a:pos x="wd2" y="hd2"/>
                </a:cxn>
                <a:cxn ang="10800000">
                  <a:pos x="wd2" y="hd2"/>
                </a:cxn>
                <a:cxn ang="16200000">
                  <a:pos x="wd2" y="hd2"/>
                </a:cxn>
              </a:cxnLst>
              <a:rect l="0" t="0" r="r" b="b"/>
              <a:pathLst>
                <a:path w="21600" h="20972"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noFill/>
            <a:ln w="1905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0A3BE74-8796-44DE-8616-3C7502BA0AEE}"/>
                    </a:ext>
                  </a:extLst>
                </p:cNvPr>
                <p:cNvSpPr txBox="1"/>
                <p:nvPr/>
              </p:nvSpPr>
              <p:spPr>
                <a:xfrm>
                  <a:off x="5927560" y="4059708"/>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75" name="TextBox 74">
                  <a:extLst>
                    <a:ext uri="{FF2B5EF4-FFF2-40B4-BE49-F238E27FC236}">
                      <a16:creationId xmlns:a16="http://schemas.microsoft.com/office/drawing/2014/main" id="{C0A3BE74-8796-44DE-8616-3C7502BA0AEE}"/>
                    </a:ext>
                  </a:extLst>
                </p:cNvPr>
                <p:cNvSpPr txBox="1">
                  <a:spLocks noRot="1" noChangeAspect="1" noMove="1" noResize="1" noEditPoints="1" noAdjustHandles="1" noChangeArrowheads="1" noChangeShapeType="1" noTextEdit="1"/>
                </p:cNvSpPr>
                <p:nvPr/>
              </p:nvSpPr>
              <p:spPr>
                <a:xfrm>
                  <a:off x="5927560" y="4059708"/>
                  <a:ext cx="310983" cy="553998"/>
                </a:xfrm>
                <a:prstGeom prst="rect">
                  <a:avLst/>
                </a:prstGeom>
                <a:blipFill>
                  <a:blip r:embed="rId14"/>
                  <a:stretch>
                    <a:fillRect l="-36000" r="-4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2EBA98C-FBD9-4818-BD20-39D5C7B04967}"/>
                    </a:ext>
                  </a:extLst>
                </p:cNvPr>
                <p:cNvSpPr txBox="1"/>
                <p:nvPr/>
              </p:nvSpPr>
              <p:spPr>
                <a:xfrm>
                  <a:off x="7868280" y="2666678"/>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E2EBA98C-FBD9-4818-BD20-39D5C7B04967}"/>
                    </a:ext>
                  </a:extLst>
                </p:cNvPr>
                <p:cNvSpPr txBox="1">
                  <a:spLocks noRot="1" noChangeAspect="1" noMove="1" noResize="1" noEditPoints="1" noAdjustHandles="1" noChangeArrowheads="1" noChangeShapeType="1" noTextEdit="1"/>
                </p:cNvSpPr>
                <p:nvPr/>
              </p:nvSpPr>
              <p:spPr>
                <a:xfrm>
                  <a:off x="7868280" y="2666678"/>
                  <a:ext cx="310983" cy="553998"/>
                </a:xfrm>
                <a:prstGeom prst="rect">
                  <a:avLst/>
                </a:prstGeom>
                <a:blipFill>
                  <a:blip r:embed="rId15"/>
                  <a:stretch>
                    <a:fillRect l="-36000" r="-44000" b="-15556"/>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5CDD348D-4E61-7A4E-9DAE-4E9055D12610}"/>
              </a:ext>
            </a:extLst>
          </p:cNvPr>
          <p:cNvGrpSpPr/>
          <p:nvPr/>
        </p:nvGrpSpPr>
        <p:grpSpPr>
          <a:xfrm>
            <a:off x="128119" y="4521995"/>
            <a:ext cx="3958635" cy="1500589"/>
            <a:chOff x="0" y="4336707"/>
            <a:chExt cx="3958635" cy="1500589"/>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087B605-D5A4-594C-8FEB-8E43368C926D}"/>
                    </a:ext>
                  </a:extLst>
                </p:cNvPr>
                <p:cNvSpPr/>
                <p:nvPr/>
              </p:nvSpPr>
              <p:spPr>
                <a:xfrm>
                  <a:off x="0" y="4336707"/>
                  <a:ext cx="57099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US" sz="3200" dirty="0"/>
                </a:p>
              </p:txBody>
            </p:sp>
          </mc:Choice>
          <mc:Fallback xmlns="">
            <p:sp>
              <p:nvSpPr>
                <p:cNvPr id="6" name="Rectangle 5">
                  <a:extLst>
                    <a:ext uri="{FF2B5EF4-FFF2-40B4-BE49-F238E27FC236}">
                      <a16:creationId xmlns:a16="http://schemas.microsoft.com/office/drawing/2014/main" id="{0087B605-D5A4-594C-8FEB-8E43368C926D}"/>
                    </a:ext>
                  </a:extLst>
                </p:cNvPr>
                <p:cNvSpPr>
                  <a:spLocks noRot="1" noChangeAspect="1" noMove="1" noResize="1" noEditPoints="1" noAdjustHandles="1" noChangeArrowheads="1" noChangeShapeType="1" noTextEdit="1"/>
                </p:cNvSpPr>
                <p:nvPr/>
              </p:nvSpPr>
              <p:spPr>
                <a:xfrm>
                  <a:off x="0" y="4336707"/>
                  <a:ext cx="570990" cy="584775"/>
                </a:xfrm>
                <a:prstGeom prst="rect">
                  <a:avLst/>
                </a:prstGeom>
                <a:blipFill>
                  <a:blip r:embed="rId16"/>
                  <a:stretch>
                    <a:fillRect r="-2222" b="-4167"/>
                  </a:stretch>
                </a:blipFill>
              </p:spPr>
              <p:txBody>
                <a:bodyPr/>
                <a:lstStyle/>
                <a:p>
                  <a:r>
                    <a:rPr lang="en-US">
                      <a:noFill/>
                    </a:rPr>
                    <a:t> </a:t>
                  </a:r>
                </a:p>
              </p:txBody>
            </p:sp>
          </mc:Fallback>
        </mc:AlternateContent>
        <p:sp>
          <p:nvSpPr>
            <p:cNvPr id="73" name="Supervised…">
              <a:extLst>
                <a:ext uri="{FF2B5EF4-FFF2-40B4-BE49-F238E27FC236}">
                  <a16:creationId xmlns:a16="http://schemas.microsoft.com/office/drawing/2014/main" id="{9B223E22-07B4-974A-81EB-CF5367B0C1B2}"/>
                </a:ext>
              </a:extLst>
            </p:cNvPr>
            <p:cNvSpPr txBox="1"/>
            <p:nvPr/>
          </p:nvSpPr>
          <p:spPr>
            <a:xfrm>
              <a:off x="425695" y="4513861"/>
              <a:ext cx="3532940" cy="132343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a:defRPr sz="2000" b="1">
                  <a:solidFill>
                    <a:srgbClr val="FFFFFF"/>
                  </a:solidFill>
                </a:defRPr>
              </a:pPr>
              <a:r>
                <a:rPr lang="en-GB" sz="2000" dirty="0">
                  <a:solidFill>
                    <a:srgbClr val="FFFF00"/>
                  </a:solidFill>
                  <a:latin typeface="Calibri" panose="020F0502020204030204" pitchFamily="34" charset="0"/>
                  <a:cs typeface="Calibri" panose="020F0502020204030204" pitchFamily="34" charset="0"/>
                </a:rPr>
                <a:t>Contains labels for mammals &amp; birds, goal is to correctly group unseen animals into mammal &amp; bird classes.</a:t>
              </a:r>
              <a:endParaRPr sz="2000" dirty="0">
                <a:solidFill>
                  <a:srgbClr val="FFFF00"/>
                </a:solidFill>
                <a:latin typeface="Calibri" panose="020F0502020204030204" pitchFamily="34" charset="0"/>
                <a:cs typeface="Calibri" panose="020F0502020204030204" pitchFamily="34" charset="0"/>
              </a:endParaRPr>
            </a:p>
          </p:txBody>
        </p:sp>
      </p:grpSp>
      <p:grpSp>
        <p:nvGrpSpPr>
          <p:cNvPr id="8" name="Group 7">
            <a:extLst>
              <a:ext uri="{FF2B5EF4-FFF2-40B4-BE49-F238E27FC236}">
                <a16:creationId xmlns:a16="http://schemas.microsoft.com/office/drawing/2014/main" id="{065E40BD-5BCC-0149-8A07-300C3F61968F}"/>
              </a:ext>
            </a:extLst>
          </p:cNvPr>
          <p:cNvGrpSpPr/>
          <p:nvPr/>
        </p:nvGrpSpPr>
        <p:grpSpPr>
          <a:xfrm>
            <a:off x="4438422" y="4568650"/>
            <a:ext cx="3958635" cy="1500589"/>
            <a:chOff x="4310303" y="4383362"/>
            <a:chExt cx="3958635" cy="1500589"/>
          </a:xfrm>
        </p:grpSpPr>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08477604-5DEA-E448-8FA8-E9CB949E9CC5}"/>
                    </a:ext>
                  </a:extLst>
                </p:cNvPr>
                <p:cNvSpPr/>
                <p:nvPr/>
              </p:nvSpPr>
              <p:spPr>
                <a:xfrm>
                  <a:off x="4310303" y="4383362"/>
                  <a:ext cx="57099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US" sz="3200" dirty="0"/>
                </a:p>
              </p:txBody>
            </p:sp>
          </mc:Choice>
          <mc:Fallback xmlns="">
            <p:sp>
              <p:nvSpPr>
                <p:cNvPr id="77" name="Rectangle 76">
                  <a:extLst>
                    <a:ext uri="{FF2B5EF4-FFF2-40B4-BE49-F238E27FC236}">
                      <a16:creationId xmlns:a16="http://schemas.microsoft.com/office/drawing/2014/main" id="{08477604-5DEA-E448-8FA8-E9CB949E9CC5}"/>
                    </a:ext>
                  </a:extLst>
                </p:cNvPr>
                <p:cNvSpPr>
                  <a:spLocks noRot="1" noChangeAspect="1" noMove="1" noResize="1" noEditPoints="1" noAdjustHandles="1" noChangeArrowheads="1" noChangeShapeType="1" noTextEdit="1"/>
                </p:cNvSpPr>
                <p:nvPr/>
              </p:nvSpPr>
              <p:spPr>
                <a:xfrm>
                  <a:off x="4310303" y="4383362"/>
                  <a:ext cx="570990" cy="584775"/>
                </a:xfrm>
                <a:prstGeom prst="rect">
                  <a:avLst/>
                </a:prstGeom>
                <a:blipFill>
                  <a:blip r:embed="rId17"/>
                  <a:stretch>
                    <a:fillRect r="-2174" b="-6383"/>
                  </a:stretch>
                </a:blipFill>
              </p:spPr>
              <p:txBody>
                <a:bodyPr/>
                <a:lstStyle/>
                <a:p>
                  <a:r>
                    <a:rPr lang="en-US">
                      <a:noFill/>
                    </a:rPr>
                    <a:t> </a:t>
                  </a:r>
                </a:p>
              </p:txBody>
            </p:sp>
          </mc:Fallback>
        </mc:AlternateContent>
        <p:sp>
          <p:nvSpPr>
            <p:cNvPr id="78" name="Supervised…">
              <a:extLst>
                <a:ext uri="{FF2B5EF4-FFF2-40B4-BE49-F238E27FC236}">
                  <a16:creationId xmlns:a16="http://schemas.microsoft.com/office/drawing/2014/main" id="{AAE28617-CDC8-0C4F-991A-31D1DEBA139D}"/>
                </a:ext>
              </a:extLst>
            </p:cNvPr>
            <p:cNvSpPr txBox="1"/>
            <p:nvPr/>
          </p:nvSpPr>
          <p:spPr>
            <a:xfrm>
              <a:off x="4735998" y="4560516"/>
              <a:ext cx="3532940" cy="132343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a:defRPr sz="2000" b="1">
                  <a:solidFill>
                    <a:srgbClr val="FFFFFF"/>
                  </a:solidFill>
                </a:defRPr>
              </a:pPr>
              <a:r>
                <a:rPr lang="en-GB" sz="2000" dirty="0">
                  <a:solidFill>
                    <a:srgbClr val="FFFF00"/>
                  </a:solidFill>
                  <a:latin typeface="Calibri" panose="020F0502020204030204" pitchFamily="34" charset="0"/>
                  <a:cs typeface="Calibri" panose="020F0502020204030204" pitchFamily="34" charset="0"/>
                </a:rPr>
                <a:t>Contains examples labels for mammals only, goal is to correctly group unseen animals into mammal &amp; bird classes.</a:t>
              </a:r>
              <a:endParaRPr sz="2000" dirty="0">
                <a:solidFill>
                  <a:srgbClr val="FFFF00"/>
                </a:solidFill>
                <a:latin typeface="Calibri" panose="020F0502020204030204" pitchFamily="34" charset="0"/>
                <a:cs typeface="Calibri" panose="020F0502020204030204" pitchFamily="34" charset="0"/>
              </a:endParaRPr>
            </a:p>
          </p:txBody>
        </p:sp>
      </p:grpSp>
      <p:grpSp>
        <p:nvGrpSpPr>
          <p:cNvPr id="9" name="Group 8">
            <a:extLst>
              <a:ext uri="{FF2B5EF4-FFF2-40B4-BE49-F238E27FC236}">
                <a16:creationId xmlns:a16="http://schemas.microsoft.com/office/drawing/2014/main" id="{AE45CE80-8307-2242-8912-01FC44653FED}"/>
              </a:ext>
            </a:extLst>
          </p:cNvPr>
          <p:cNvGrpSpPr/>
          <p:nvPr/>
        </p:nvGrpSpPr>
        <p:grpSpPr>
          <a:xfrm>
            <a:off x="8820750" y="4568650"/>
            <a:ext cx="3073674" cy="1500589"/>
            <a:chOff x="8692631" y="4383362"/>
            <a:chExt cx="3073674" cy="1500589"/>
          </a:xfrm>
        </p:grpSpPr>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648773C9-AFC6-1C49-95D1-DBC5DA3820E3}"/>
                    </a:ext>
                  </a:extLst>
                </p:cNvPr>
                <p:cNvSpPr/>
                <p:nvPr/>
              </p:nvSpPr>
              <p:spPr>
                <a:xfrm>
                  <a:off x="8692631" y="4383362"/>
                  <a:ext cx="57099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US" sz="3200" dirty="0"/>
                </a:p>
              </p:txBody>
            </p:sp>
          </mc:Choice>
          <mc:Fallback xmlns="">
            <p:sp>
              <p:nvSpPr>
                <p:cNvPr id="79" name="Rectangle 78">
                  <a:extLst>
                    <a:ext uri="{FF2B5EF4-FFF2-40B4-BE49-F238E27FC236}">
                      <a16:creationId xmlns:a16="http://schemas.microsoft.com/office/drawing/2014/main" id="{648773C9-AFC6-1C49-95D1-DBC5DA3820E3}"/>
                    </a:ext>
                  </a:extLst>
                </p:cNvPr>
                <p:cNvSpPr>
                  <a:spLocks noRot="1" noChangeAspect="1" noMove="1" noResize="1" noEditPoints="1" noAdjustHandles="1" noChangeArrowheads="1" noChangeShapeType="1" noTextEdit="1"/>
                </p:cNvSpPr>
                <p:nvPr/>
              </p:nvSpPr>
              <p:spPr>
                <a:xfrm>
                  <a:off x="8692631" y="4383362"/>
                  <a:ext cx="570990" cy="584775"/>
                </a:xfrm>
                <a:prstGeom prst="rect">
                  <a:avLst/>
                </a:prstGeom>
                <a:blipFill>
                  <a:blip r:embed="rId18"/>
                  <a:stretch>
                    <a:fillRect r="-2222" b="-6383"/>
                  </a:stretch>
                </a:blipFill>
              </p:spPr>
              <p:txBody>
                <a:bodyPr/>
                <a:lstStyle/>
                <a:p>
                  <a:r>
                    <a:rPr lang="en-US">
                      <a:noFill/>
                    </a:rPr>
                    <a:t> </a:t>
                  </a:r>
                </a:p>
              </p:txBody>
            </p:sp>
          </mc:Fallback>
        </mc:AlternateContent>
        <p:sp>
          <p:nvSpPr>
            <p:cNvPr id="80" name="Supervised…">
              <a:extLst>
                <a:ext uri="{FF2B5EF4-FFF2-40B4-BE49-F238E27FC236}">
                  <a16:creationId xmlns:a16="http://schemas.microsoft.com/office/drawing/2014/main" id="{82FA7EF3-2DD8-2F44-953D-58C799C7F32E}"/>
                </a:ext>
              </a:extLst>
            </p:cNvPr>
            <p:cNvSpPr txBox="1"/>
            <p:nvPr/>
          </p:nvSpPr>
          <p:spPr>
            <a:xfrm>
              <a:off x="9118326" y="4560516"/>
              <a:ext cx="2647979" cy="132343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a:defRPr sz="2000" b="1">
                  <a:solidFill>
                    <a:srgbClr val="FFFFFF"/>
                  </a:solidFill>
                </a:defRPr>
              </a:pPr>
              <a:r>
                <a:rPr lang="en-GB" sz="2000" dirty="0">
                  <a:solidFill>
                    <a:srgbClr val="FFFF00"/>
                  </a:solidFill>
                  <a:latin typeface="Calibri" panose="020F0502020204030204" pitchFamily="34" charset="0"/>
                  <a:cs typeface="Calibri" panose="020F0502020204030204" pitchFamily="34" charset="0"/>
                </a:rPr>
                <a:t>Contains no labels. Instead we use the data to self describe class separation.</a:t>
              </a:r>
              <a:endParaRPr sz="2000" dirty="0">
                <a:solidFill>
                  <a:srgbClr val="FFFF00"/>
                </a:solidFill>
                <a:latin typeface="Calibri" panose="020F0502020204030204" pitchFamily="34" charset="0"/>
                <a:cs typeface="Calibri" panose="020F0502020204030204" pitchFamily="34" charset="0"/>
              </a:endParaRPr>
            </a:p>
          </p:txBody>
        </p:sp>
      </p:grpSp>
      <p:sp>
        <p:nvSpPr>
          <p:cNvPr id="10" name="TextBox 9">
            <a:extLst>
              <a:ext uri="{FF2B5EF4-FFF2-40B4-BE49-F238E27FC236}">
                <a16:creationId xmlns:a16="http://schemas.microsoft.com/office/drawing/2014/main" id="{3A4CD9C2-F49B-764C-8336-AD5559E4E60D}"/>
              </a:ext>
            </a:extLst>
          </p:cNvPr>
          <p:cNvSpPr txBox="1"/>
          <p:nvPr/>
        </p:nvSpPr>
        <p:spPr>
          <a:xfrm>
            <a:off x="1573298" y="6082453"/>
            <a:ext cx="1409810"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Labeled data</a:t>
            </a:r>
          </a:p>
        </p:txBody>
      </p:sp>
      <p:sp>
        <p:nvSpPr>
          <p:cNvPr id="81" name="TextBox 80">
            <a:extLst>
              <a:ext uri="{FF2B5EF4-FFF2-40B4-BE49-F238E27FC236}">
                <a16:creationId xmlns:a16="http://schemas.microsoft.com/office/drawing/2014/main" id="{688B9ADC-FABD-F549-9657-C10966DDD28E}"/>
              </a:ext>
            </a:extLst>
          </p:cNvPr>
          <p:cNvSpPr txBox="1"/>
          <p:nvPr/>
        </p:nvSpPr>
        <p:spPr>
          <a:xfrm>
            <a:off x="5335805" y="6061727"/>
            <a:ext cx="2262158"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Partially-Labeled data</a:t>
            </a:r>
          </a:p>
        </p:txBody>
      </p:sp>
      <p:sp>
        <p:nvSpPr>
          <p:cNvPr id="82" name="TextBox 81">
            <a:extLst>
              <a:ext uri="{FF2B5EF4-FFF2-40B4-BE49-F238E27FC236}">
                <a16:creationId xmlns:a16="http://schemas.microsoft.com/office/drawing/2014/main" id="{B80573AB-3683-A441-AFAB-F39C113A2957}"/>
              </a:ext>
            </a:extLst>
          </p:cNvPr>
          <p:cNvSpPr txBox="1"/>
          <p:nvPr/>
        </p:nvSpPr>
        <p:spPr>
          <a:xfrm>
            <a:off x="9706138" y="6082453"/>
            <a:ext cx="1642244"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Unlabeled data</a:t>
            </a:r>
          </a:p>
        </p:txBody>
      </p:sp>
      <p:pic>
        <p:nvPicPr>
          <p:cNvPr id="84" name="Picture 83">
            <a:extLst>
              <a:ext uri="{FF2B5EF4-FFF2-40B4-BE49-F238E27FC236}">
                <a16:creationId xmlns:a16="http://schemas.microsoft.com/office/drawing/2014/main" id="{CB409A0A-121C-404B-A95B-BDAC54F99FB1}"/>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110124506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1" grpId="0"/>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8BA6B62-94A9-4B13-AD13-271539A39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GB" sz="3600" spc="-1" dirty="0">
                <a:solidFill>
                  <a:schemeClr val="bg1"/>
                </a:solidFill>
                <a:effectLst>
                  <a:outerShdw blurRad="50800" dist="38100" dir="2700000" algn="tl" rotWithShape="0">
                    <a:prstClr val="black">
                      <a:alpha val="40000"/>
                    </a:prstClr>
                  </a:outerShdw>
                </a:effectLst>
                <a:latin typeface="Calibri"/>
              </a:rPr>
              <a:t>Classification</a:t>
            </a:r>
            <a:endParaRPr lang="en-GB" sz="3600" spc="-1" dirty="0">
              <a:solidFill>
                <a:schemeClr val="bg1"/>
              </a:solidFill>
              <a:effectLst>
                <a:outerShdw blurRad="50800" dist="38100" dir="2700000" algn="tl" rotWithShape="0">
                  <a:prstClr val="black">
                    <a:alpha val="40000"/>
                  </a:prstClr>
                </a:outerShdw>
              </a:effectLst>
            </a:endParaRPr>
          </a:p>
          <a:p>
            <a:pPr algn="ctr">
              <a:lnSpc>
                <a:spcPct val="100000"/>
              </a:lnSpc>
            </a:pP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pic>
        <p:nvPicPr>
          <p:cNvPr id="32" name="Picture 31">
            <a:extLst>
              <a:ext uri="{FF2B5EF4-FFF2-40B4-BE49-F238E27FC236}">
                <a16:creationId xmlns:a16="http://schemas.microsoft.com/office/drawing/2014/main" id="{4AAE2275-6C5C-4427-AB7F-730BE913C8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047760" y="3870050"/>
            <a:ext cx="1315872" cy="962169"/>
          </a:xfrm>
          <a:prstGeom prst="rect">
            <a:avLst/>
          </a:prstGeom>
        </p:spPr>
      </p:pic>
      <p:sp>
        <p:nvSpPr>
          <p:cNvPr id="53" name="Rabbit">
            <a:extLst>
              <a:ext uri="{FF2B5EF4-FFF2-40B4-BE49-F238E27FC236}">
                <a16:creationId xmlns:a16="http://schemas.microsoft.com/office/drawing/2014/main" id="{2C4A01F5-05AB-4EEA-90FB-AAAE0CFFFC76}"/>
              </a:ext>
            </a:extLst>
          </p:cNvPr>
          <p:cNvSpPr/>
          <p:nvPr/>
        </p:nvSpPr>
        <p:spPr>
          <a:xfrm>
            <a:off x="1689433" y="3962691"/>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4" name="Goose">
            <a:extLst>
              <a:ext uri="{FF2B5EF4-FFF2-40B4-BE49-F238E27FC236}">
                <a16:creationId xmlns:a16="http://schemas.microsoft.com/office/drawing/2014/main" id="{4B27E4BE-4358-4DC9-AA52-099C5007E050}"/>
              </a:ext>
            </a:extLst>
          </p:cNvPr>
          <p:cNvSpPr/>
          <p:nvPr/>
        </p:nvSpPr>
        <p:spPr>
          <a:xfrm>
            <a:off x="1796203" y="4561554"/>
            <a:ext cx="226602" cy="207575"/>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5" name="Cow">
            <a:extLst>
              <a:ext uri="{FF2B5EF4-FFF2-40B4-BE49-F238E27FC236}">
                <a16:creationId xmlns:a16="http://schemas.microsoft.com/office/drawing/2014/main" id="{9539DDD4-6C8E-483B-A44B-06227A4D9F3A}"/>
              </a:ext>
            </a:extLst>
          </p:cNvPr>
          <p:cNvSpPr/>
          <p:nvPr/>
        </p:nvSpPr>
        <p:spPr>
          <a:xfrm>
            <a:off x="1355843" y="3410362"/>
            <a:ext cx="613825"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6" name="Owl">
            <a:extLst>
              <a:ext uri="{FF2B5EF4-FFF2-40B4-BE49-F238E27FC236}">
                <a16:creationId xmlns:a16="http://schemas.microsoft.com/office/drawing/2014/main" id="{E9BC87FE-E85E-4F50-9D09-D4776A8170EA}"/>
              </a:ext>
            </a:extLst>
          </p:cNvPr>
          <p:cNvSpPr/>
          <p:nvPr/>
        </p:nvSpPr>
        <p:spPr>
          <a:xfrm>
            <a:off x="2081155" y="4457595"/>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7" name="Blue Jay">
            <a:extLst>
              <a:ext uri="{FF2B5EF4-FFF2-40B4-BE49-F238E27FC236}">
                <a16:creationId xmlns:a16="http://schemas.microsoft.com/office/drawing/2014/main" id="{0530E3D3-AB83-4045-A9C9-51CC5D100815}"/>
              </a:ext>
            </a:extLst>
          </p:cNvPr>
          <p:cNvSpPr/>
          <p:nvPr/>
        </p:nvSpPr>
        <p:spPr>
          <a:xfrm>
            <a:off x="1888932" y="4329259"/>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9" name="Cat">
            <a:extLst>
              <a:ext uri="{FF2B5EF4-FFF2-40B4-BE49-F238E27FC236}">
                <a16:creationId xmlns:a16="http://schemas.microsoft.com/office/drawing/2014/main" id="{45BEB9CB-9AB7-4F9B-92E2-7212D2B45CE2}"/>
              </a:ext>
            </a:extLst>
          </p:cNvPr>
          <p:cNvSpPr/>
          <p:nvPr/>
        </p:nvSpPr>
        <p:spPr>
          <a:xfrm>
            <a:off x="1355319" y="3814443"/>
            <a:ext cx="233296" cy="17543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60" name="Oval">
            <a:extLst>
              <a:ext uri="{FF2B5EF4-FFF2-40B4-BE49-F238E27FC236}">
                <a16:creationId xmlns:a16="http://schemas.microsoft.com/office/drawing/2014/main" id="{4AC3CD2F-D4AC-4256-A89C-7B13D2D23A90}"/>
              </a:ext>
            </a:extLst>
          </p:cNvPr>
          <p:cNvSpPr/>
          <p:nvPr/>
        </p:nvSpPr>
        <p:spPr>
          <a:xfrm>
            <a:off x="1189962" y="3277429"/>
            <a:ext cx="968701" cy="86993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61" name="Rat">
            <a:extLst>
              <a:ext uri="{FF2B5EF4-FFF2-40B4-BE49-F238E27FC236}">
                <a16:creationId xmlns:a16="http://schemas.microsoft.com/office/drawing/2014/main" id="{6A7DFB57-0F43-449F-AE5E-BB187A398FF7}"/>
              </a:ext>
            </a:extLst>
          </p:cNvPr>
          <p:cNvSpPr/>
          <p:nvPr/>
        </p:nvSpPr>
        <p:spPr>
          <a:xfrm>
            <a:off x="1860792" y="3866370"/>
            <a:ext cx="161536" cy="47990"/>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62" name="Oval">
            <a:extLst>
              <a:ext uri="{FF2B5EF4-FFF2-40B4-BE49-F238E27FC236}">
                <a16:creationId xmlns:a16="http://schemas.microsoft.com/office/drawing/2014/main" id="{DD9406CA-10B0-4333-912E-D5147D1535C5}"/>
              </a:ext>
            </a:extLst>
          </p:cNvPr>
          <p:cNvSpPr/>
          <p:nvPr/>
        </p:nvSpPr>
        <p:spPr>
          <a:xfrm>
            <a:off x="1670218" y="4210692"/>
            <a:ext cx="740756" cy="679615"/>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63" name="Mammals">
            <a:extLst>
              <a:ext uri="{FF2B5EF4-FFF2-40B4-BE49-F238E27FC236}">
                <a16:creationId xmlns:a16="http://schemas.microsoft.com/office/drawing/2014/main" id="{B659ECB2-84E5-40C8-B968-18C6FA67692F}"/>
              </a:ext>
            </a:extLst>
          </p:cNvPr>
          <p:cNvSpPr txBox="1"/>
          <p:nvPr/>
        </p:nvSpPr>
        <p:spPr>
          <a:xfrm>
            <a:off x="1022752" y="2813993"/>
            <a:ext cx="1151914"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Mammals</a:t>
            </a:r>
          </a:p>
        </p:txBody>
      </p:sp>
      <p:sp>
        <p:nvSpPr>
          <p:cNvPr id="64" name="Birds">
            <a:extLst>
              <a:ext uri="{FF2B5EF4-FFF2-40B4-BE49-F238E27FC236}">
                <a16:creationId xmlns:a16="http://schemas.microsoft.com/office/drawing/2014/main" id="{BE50500C-2983-430B-814F-4CE174F5E1ED}"/>
              </a:ext>
            </a:extLst>
          </p:cNvPr>
          <p:cNvSpPr txBox="1"/>
          <p:nvPr/>
        </p:nvSpPr>
        <p:spPr>
          <a:xfrm>
            <a:off x="1003643" y="4327507"/>
            <a:ext cx="627797" cy="400105"/>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Birds</a:t>
            </a:r>
          </a:p>
        </p:txBody>
      </p:sp>
      <p:sp>
        <p:nvSpPr>
          <p:cNvPr id="65" name="Line">
            <a:extLst>
              <a:ext uri="{FF2B5EF4-FFF2-40B4-BE49-F238E27FC236}">
                <a16:creationId xmlns:a16="http://schemas.microsoft.com/office/drawing/2014/main" id="{6F4C907E-51F7-4267-A382-79B4F33781B7}"/>
              </a:ext>
            </a:extLst>
          </p:cNvPr>
          <p:cNvSpPr/>
          <p:nvPr/>
        </p:nvSpPr>
        <p:spPr>
          <a:xfrm rot="1232281">
            <a:off x="2509880" y="3486859"/>
            <a:ext cx="929452" cy="208662"/>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dirty="0">
              <a:effectLst>
                <a:outerShdw blurRad="50800" dist="38100" dir="2700000" algn="tl" rotWithShape="0">
                  <a:prstClr val="black">
                    <a:alpha val="40000"/>
                  </a:prstClr>
                </a:outerShdw>
              </a:effectLst>
            </a:endParaRPr>
          </a:p>
        </p:txBody>
      </p:sp>
      <p:sp>
        <p:nvSpPr>
          <p:cNvPr id="66" name="Oval">
            <a:extLst>
              <a:ext uri="{FF2B5EF4-FFF2-40B4-BE49-F238E27FC236}">
                <a16:creationId xmlns:a16="http://schemas.microsoft.com/office/drawing/2014/main" id="{1B423310-469B-4E96-8BD0-A7E69A953A53}"/>
              </a:ext>
            </a:extLst>
          </p:cNvPr>
          <p:cNvSpPr/>
          <p:nvPr/>
        </p:nvSpPr>
        <p:spPr>
          <a:xfrm>
            <a:off x="665993" y="2606245"/>
            <a:ext cx="2079918" cy="2527610"/>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dirty="0">
              <a:effectLst>
                <a:outerShdw blurRad="50800" dist="38100" dir="2700000" algn="tl" rotWithShape="0">
                  <a:prstClr val="black">
                    <a:alpha val="40000"/>
                  </a:prstClr>
                </a:outerShdw>
              </a:effectLst>
            </a:endParaRPr>
          </a:p>
        </p:txBody>
      </p:sp>
      <p:sp>
        <p:nvSpPr>
          <p:cNvPr id="68" name="Oval">
            <a:extLst>
              <a:ext uri="{FF2B5EF4-FFF2-40B4-BE49-F238E27FC236}">
                <a16:creationId xmlns:a16="http://schemas.microsoft.com/office/drawing/2014/main" id="{C6198777-6BC3-4B9F-951C-9D7DD64F0F84}"/>
              </a:ext>
            </a:extLst>
          </p:cNvPr>
          <p:cNvSpPr/>
          <p:nvPr/>
        </p:nvSpPr>
        <p:spPr>
          <a:xfrm>
            <a:off x="4032891" y="2263275"/>
            <a:ext cx="1678074" cy="1774848"/>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69" name="Turkey">
            <a:extLst>
              <a:ext uri="{FF2B5EF4-FFF2-40B4-BE49-F238E27FC236}">
                <a16:creationId xmlns:a16="http://schemas.microsoft.com/office/drawing/2014/main" id="{6AA8F2D8-F9BD-49FA-8A88-67FEF4E6844A}"/>
              </a:ext>
            </a:extLst>
          </p:cNvPr>
          <p:cNvSpPr/>
          <p:nvPr/>
        </p:nvSpPr>
        <p:spPr>
          <a:xfrm>
            <a:off x="4363632" y="2606120"/>
            <a:ext cx="273139" cy="306410"/>
          </a:xfrm>
          <a:custGeom>
            <a:avLst/>
            <a:gdLst/>
            <a:ahLst/>
            <a:cxnLst>
              <a:cxn ang="0">
                <a:pos x="wd2" y="hd2"/>
              </a:cxn>
              <a:cxn ang="5400000">
                <a:pos x="wd2" y="hd2"/>
              </a:cxn>
              <a:cxn ang="10800000">
                <a:pos x="wd2" y="hd2"/>
              </a:cxn>
              <a:cxn ang="16200000">
                <a:pos x="wd2" y="hd2"/>
              </a:cxn>
            </a:cxnLst>
            <a:rect l="0" t="0" r="r" b="b"/>
            <a:pathLst>
              <a:path w="21583" h="21536"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0" name="Chicken">
            <a:extLst>
              <a:ext uri="{FF2B5EF4-FFF2-40B4-BE49-F238E27FC236}">
                <a16:creationId xmlns:a16="http://schemas.microsoft.com/office/drawing/2014/main" id="{BCCFDDA2-2B20-4755-9ACF-9E8D753C4292}"/>
              </a:ext>
            </a:extLst>
          </p:cNvPr>
          <p:cNvSpPr/>
          <p:nvPr/>
        </p:nvSpPr>
        <p:spPr>
          <a:xfrm>
            <a:off x="4182067" y="3054990"/>
            <a:ext cx="272762" cy="267385"/>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1" name="Eagle In Flight">
            <a:extLst>
              <a:ext uri="{FF2B5EF4-FFF2-40B4-BE49-F238E27FC236}">
                <a16:creationId xmlns:a16="http://schemas.microsoft.com/office/drawing/2014/main" id="{8D83A08F-2A54-44FF-BF83-25D462ADEE21}"/>
              </a:ext>
            </a:extLst>
          </p:cNvPr>
          <p:cNvSpPr/>
          <p:nvPr/>
        </p:nvSpPr>
        <p:spPr>
          <a:xfrm>
            <a:off x="4440847" y="3384910"/>
            <a:ext cx="551343" cy="551130"/>
          </a:xfrm>
          <a:custGeom>
            <a:avLst/>
            <a:gdLst/>
            <a:ahLst/>
            <a:cxnLst>
              <a:cxn ang="0">
                <a:pos x="wd2" y="hd2"/>
              </a:cxn>
              <a:cxn ang="5400000">
                <a:pos x="wd2" y="hd2"/>
              </a:cxn>
              <a:cxn ang="10800000">
                <a:pos x="wd2" y="hd2"/>
              </a:cxn>
              <a:cxn ang="16200000">
                <a:pos x="wd2" y="hd2"/>
              </a:cxn>
            </a:cxnLst>
            <a:rect l="0" t="0" r="r" b="b"/>
            <a:pathLst>
              <a:path w="21040" h="21590"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2" name="Monkey">
            <a:extLst>
              <a:ext uri="{FF2B5EF4-FFF2-40B4-BE49-F238E27FC236}">
                <a16:creationId xmlns:a16="http://schemas.microsoft.com/office/drawing/2014/main" id="{EF7BAEB3-0163-4298-A3B7-D1C3160731B2}"/>
              </a:ext>
            </a:extLst>
          </p:cNvPr>
          <p:cNvSpPr/>
          <p:nvPr/>
        </p:nvSpPr>
        <p:spPr>
          <a:xfrm>
            <a:off x="4756239" y="2384524"/>
            <a:ext cx="551337" cy="478044"/>
          </a:xfrm>
          <a:custGeom>
            <a:avLst/>
            <a:gdLst/>
            <a:ahLst/>
            <a:cxnLst>
              <a:cxn ang="0">
                <a:pos x="wd2" y="hd2"/>
              </a:cxn>
              <a:cxn ang="5400000">
                <a:pos x="wd2" y="hd2"/>
              </a:cxn>
              <a:cxn ang="10800000">
                <a:pos x="wd2" y="hd2"/>
              </a:cxn>
              <a:cxn ang="16200000">
                <a:pos x="wd2" y="hd2"/>
              </a:cxn>
            </a:cxnLst>
            <a:rect l="0" t="0" r="r" b="b"/>
            <a:pathLst>
              <a:path w="21032" h="21600"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3" name="Dachshund">
            <a:extLst>
              <a:ext uri="{FF2B5EF4-FFF2-40B4-BE49-F238E27FC236}">
                <a16:creationId xmlns:a16="http://schemas.microsoft.com/office/drawing/2014/main" id="{1C93A72A-72F9-4B48-9E7F-382AD1621F5F}"/>
              </a:ext>
            </a:extLst>
          </p:cNvPr>
          <p:cNvSpPr/>
          <p:nvPr/>
        </p:nvSpPr>
        <p:spPr>
          <a:xfrm>
            <a:off x="4855375" y="2970351"/>
            <a:ext cx="698300" cy="349254"/>
          </a:xfrm>
          <a:custGeom>
            <a:avLst/>
            <a:gdLst/>
            <a:ahLst/>
            <a:cxnLst>
              <a:cxn ang="0">
                <a:pos x="wd2" y="hd2"/>
              </a:cxn>
              <a:cxn ang="5400000">
                <a:pos x="wd2" y="hd2"/>
              </a:cxn>
              <a:cxn ang="10800000">
                <a:pos x="wd2" y="hd2"/>
              </a:cxn>
              <a:cxn ang="16200000">
                <a:pos x="wd2" y="hd2"/>
              </a:cxn>
            </a:cxnLst>
            <a:rect l="0" t="0" r="r" b="b"/>
            <a:pathLst>
              <a:path w="21501" h="21585"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4" name="Bird">
            <a:extLst>
              <a:ext uri="{FF2B5EF4-FFF2-40B4-BE49-F238E27FC236}">
                <a16:creationId xmlns:a16="http://schemas.microsoft.com/office/drawing/2014/main" id="{2FF60F47-3BEB-4EB7-A124-2AD2BD57766E}"/>
              </a:ext>
            </a:extLst>
          </p:cNvPr>
          <p:cNvSpPr/>
          <p:nvPr/>
        </p:nvSpPr>
        <p:spPr>
          <a:xfrm>
            <a:off x="5119434" y="3513752"/>
            <a:ext cx="273123" cy="170580"/>
          </a:xfrm>
          <a:custGeom>
            <a:avLst/>
            <a:gdLst/>
            <a:ahLst/>
            <a:cxnLst>
              <a:cxn ang="0">
                <a:pos x="wd2" y="hd2"/>
              </a:cxn>
              <a:cxn ang="5400000">
                <a:pos x="wd2" y="hd2"/>
              </a:cxn>
              <a:cxn ang="10800000">
                <a:pos x="wd2" y="hd2"/>
              </a:cxn>
              <a:cxn ang="16200000">
                <a:pos x="wd2" y="hd2"/>
              </a:cxn>
            </a:cxnLst>
            <a:rect l="0" t="0" r="r" b="b"/>
            <a:pathLst>
              <a:path w="21600" h="20972"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5" name="Line">
            <a:extLst>
              <a:ext uri="{FF2B5EF4-FFF2-40B4-BE49-F238E27FC236}">
                <a16:creationId xmlns:a16="http://schemas.microsoft.com/office/drawing/2014/main" id="{1FD6905E-1A9C-4482-99C1-7065E2F0A686}"/>
              </a:ext>
            </a:extLst>
          </p:cNvPr>
          <p:cNvSpPr/>
          <p:nvPr/>
        </p:nvSpPr>
        <p:spPr>
          <a:xfrm rot="18900000">
            <a:off x="3726497" y="3537383"/>
            <a:ext cx="548844" cy="134431"/>
          </a:xfrm>
          <a:custGeom>
            <a:avLst/>
            <a:gdLst/>
            <a:ahLst/>
            <a:cxnLst>
              <a:cxn ang="0">
                <a:pos x="wd2" y="hd2"/>
              </a:cxn>
              <a:cxn ang="5400000">
                <a:pos x="wd2" y="hd2"/>
              </a:cxn>
              <a:cxn ang="10800000">
                <a:pos x="wd2" y="hd2"/>
              </a:cxn>
              <a:cxn ang="16200000">
                <a:pos x="wd2" y="hd2"/>
              </a:cxn>
            </a:cxnLst>
            <a:rect l="0" t="0" r="r" b="b"/>
            <a:pathLst>
              <a:path w="21600" h="21450" extrusionOk="0">
                <a:moveTo>
                  <a:pt x="0" y="21450"/>
                </a:moveTo>
                <a:cubicBezTo>
                  <a:pt x="2617" y="7782"/>
                  <a:pt x="6657" y="-150"/>
                  <a:pt x="10924" y="2"/>
                </a:cubicBezTo>
                <a:cubicBezTo>
                  <a:pt x="15105" y="150"/>
                  <a:pt x="19038" y="8053"/>
                  <a:pt x="21600" y="21450"/>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dirty="0">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616F1E-E2E8-4073-8EDA-A570E8097EB4}"/>
                  </a:ext>
                </a:extLst>
              </p:cNvPr>
              <p:cNvSpPr txBox="1"/>
              <p:nvPr/>
            </p:nvSpPr>
            <p:spPr>
              <a:xfrm>
                <a:off x="1514558" y="2023054"/>
                <a:ext cx="42197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616F1E-E2E8-4073-8EDA-A570E8097EB4}"/>
                  </a:ext>
                </a:extLst>
              </p:cNvPr>
              <p:cNvSpPr txBox="1">
                <a:spLocks noRot="1" noChangeAspect="1" noMove="1" noResize="1" noEditPoints="1" noAdjustHandles="1" noChangeArrowheads="1" noChangeShapeType="1" noTextEdit="1"/>
              </p:cNvSpPr>
              <p:nvPr/>
            </p:nvSpPr>
            <p:spPr>
              <a:xfrm>
                <a:off x="1514558" y="2023054"/>
                <a:ext cx="421974" cy="553998"/>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E53FA1-42ED-4AB4-9904-8F6411DD5C34}"/>
                  </a:ext>
                </a:extLst>
              </p:cNvPr>
              <p:cNvSpPr txBox="1"/>
              <p:nvPr/>
            </p:nvSpPr>
            <p:spPr>
              <a:xfrm>
                <a:off x="4725030" y="1690365"/>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DE53FA1-42ED-4AB4-9904-8F6411DD5C34}"/>
                  </a:ext>
                </a:extLst>
              </p:cNvPr>
              <p:cNvSpPr txBox="1">
                <a:spLocks noRot="1" noChangeAspect="1" noMove="1" noResize="1" noEditPoints="1" noAdjustHandles="1" noChangeArrowheads="1" noChangeShapeType="1" noTextEdit="1"/>
              </p:cNvSpPr>
              <p:nvPr/>
            </p:nvSpPr>
            <p:spPr>
              <a:xfrm>
                <a:off x="4725030" y="1690365"/>
                <a:ext cx="310983" cy="553998"/>
              </a:xfrm>
              <a:prstGeom prst="rect">
                <a:avLst/>
              </a:prstGeom>
              <a:blipFill>
                <a:blip r:embed="rId14"/>
                <a:stretch>
                  <a:fillRect/>
                </a:stretch>
              </a:blipFill>
            </p:spPr>
            <p:txBody>
              <a:bodyPr/>
              <a:lstStyle/>
              <a:p>
                <a:r>
                  <a:rPr lang="en-GB">
                    <a:noFill/>
                  </a:rPr>
                  <a:t> </a:t>
                </a:r>
              </a:p>
            </p:txBody>
          </p:sp>
        </mc:Fallback>
      </mc:AlternateContent>
      <p:sp>
        <p:nvSpPr>
          <p:cNvPr id="50" name="Title 1">
            <a:extLst>
              <a:ext uri="{FF2B5EF4-FFF2-40B4-BE49-F238E27FC236}">
                <a16:creationId xmlns:a16="http://schemas.microsoft.com/office/drawing/2014/main" id="{53AFBDA0-F1B3-4DA2-BC85-60DA9F9C4099}"/>
              </a:ext>
            </a:extLst>
          </p:cNvPr>
          <p:cNvSpPr txBox="1"/>
          <p:nvPr/>
        </p:nvSpPr>
        <p:spPr>
          <a:xfrm>
            <a:off x="6096001" y="1620498"/>
            <a:ext cx="5486400" cy="442786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These problems are “binary” classification tasks.</a:t>
            </a:r>
          </a:p>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a:cs typeface="Calibri"/>
              </a:rPr>
              <a:t>Called binary, as there are two options (mammal or bird).</a:t>
            </a:r>
          </a:p>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a:cs typeface="Calibri"/>
              </a:rPr>
              <a:t>Such classification tasks are everywhere, and we do them every day.</a:t>
            </a:r>
          </a:p>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panose="020F0502020204030204" pitchFamily="34" charset="0"/>
                <a:cs typeface="Calibri" panose="020F0502020204030204" pitchFamily="34" charset="0"/>
              </a:rPr>
              <a:t>To complete them we make predictions.</a:t>
            </a:r>
          </a:p>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a:cs typeface="Calibri"/>
              </a:rPr>
              <a:t>Classification problems in the real-world are usually far more complex, i.e. more than 2 potential classes to predict. </a:t>
            </a:r>
          </a:p>
          <a:p>
            <a:pPr marL="228600" indent="-228600">
              <a:buSzPct val="100000"/>
              <a:buChar char="•"/>
              <a:defRPr sz="2000" b="1">
                <a:solidFill>
                  <a:srgbClr val="FFFFFF"/>
                </a:solidFill>
                <a:latin typeface="Arial"/>
                <a:ea typeface="Arial"/>
                <a:cs typeface="Arial"/>
                <a:sym typeface="Arial"/>
              </a:defRPr>
            </a:pPr>
            <a:r>
              <a:rPr lang="en-US" dirty="0">
                <a:solidFill>
                  <a:srgbClr val="FFFF00"/>
                </a:solidFill>
                <a:latin typeface="Calibri"/>
                <a:cs typeface="Calibri"/>
              </a:rPr>
              <a:t>These are known as multi-class problems. Let’s try one.</a:t>
            </a:r>
          </a:p>
          <a:p>
            <a:pPr>
              <a:defRPr sz="2000" b="1">
                <a:solidFill>
                  <a:srgbClr val="FFFFFF"/>
                </a:solidFill>
                <a:latin typeface="Arial"/>
                <a:ea typeface="Arial"/>
                <a:cs typeface="Arial"/>
                <a:sym typeface="Arial"/>
              </a:defRPr>
            </a:pPr>
            <a:endParaRPr dirty="0">
              <a:solidFill>
                <a:srgbClr val="FFFF00"/>
              </a:solidFill>
              <a:latin typeface="Calibri" panose="020F0502020204030204" pitchFamily="34" charset="0"/>
              <a:cs typeface="Calibri" panose="020F0502020204030204" pitchFamily="34" charset="0"/>
            </a:endParaRPr>
          </a:p>
        </p:txBody>
      </p:sp>
      <p:pic>
        <p:nvPicPr>
          <p:cNvPr id="29" name="Picture 28">
            <a:extLst>
              <a:ext uri="{FF2B5EF4-FFF2-40B4-BE49-F238E27FC236}">
                <a16:creationId xmlns:a16="http://schemas.microsoft.com/office/drawing/2014/main" id="{5AAD1F37-B4D1-4009-B646-9C807F8A77CB}"/>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139522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A2B47AD-C7D8-4A85-A666-28235901A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GB" sz="3600" b="0" strike="noStrike" spc="-1" dirty="0">
                <a:solidFill>
                  <a:schemeClr val="bg1"/>
                </a:solidFill>
                <a:effectLst>
                  <a:outerShdw blurRad="50800" dist="38100" dir="2700000" algn="tl" rotWithShape="0">
                    <a:prstClr val="black">
                      <a:alpha val="40000"/>
                    </a:prstClr>
                  </a:outerShdw>
                </a:effectLst>
                <a:latin typeface="Calibri"/>
              </a:rPr>
              <a:t>Example</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pic>
        <p:nvPicPr>
          <p:cNvPr id="4" name="Picture 3">
            <a:extLst>
              <a:ext uri="{FF2B5EF4-FFF2-40B4-BE49-F238E27FC236}">
                <a16:creationId xmlns:a16="http://schemas.microsoft.com/office/drawing/2014/main" id="{F181CB46-FA20-4BEE-A44F-683F4905E5D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507149" y="1548731"/>
            <a:ext cx="1899545" cy="1267353"/>
          </a:xfrm>
          <a:prstGeom prst="rect">
            <a:avLst/>
          </a:prstGeom>
          <a:ln>
            <a:noFill/>
          </a:ln>
          <a:effectLst>
            <a:softEdge rad="112500"/>
          </a:effectLst>
        </p:spPr>
      </p:pic>
      <p:pic>
        <p:nvPicPr>
          <p:cNvPr id="7" name="Picture 6">
            <a:extLst>
              <a:ext uri="{FF2B5EF4-FFF2-40B4-BE49-F238E27FC236}">
                <a16:creationId xmlns:a16="http://schemas.microsoft.com/office/drawing/2014/main" id="{BD9375FA-2093-48BD-96E8-7658DF1596F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630725" y="4238849"/>
            <a:ext cx="1823351" cy="1214351"/>
          </a:xfrm>
          <a:prstGeom prst="rect">
            <a:avLst/>
          </a:prstGeom>
          <a:ln>
            <a:noFill/>
          </a:ln>
          <a:effectLst>
            <a:softEdge rad="112500"/>
          </a:effectLst>
        </p:spPr>
      </p:pic>
      <p:pic>
        <p:nvPicPr>
          <p:cNvPr id="11" name="Picture 10">
            <a:extLst>
              <a:ext uri="{FF2B5EF4-FFF2-40B4-BE49-F238E27FC236}">
                <a16:creationId xmlns:a16="http://schemas.microsoft.com/office/drawing/2014/main" id="{0AC2BD17-76C7-49E3-B03A-7E7EF6B2BEE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630725" y="1551090"/>
            <a:ext cx="1811815" cy="2563511"/>
          </a:xfrm>
          <a:prstGeom prst="rect">
            <a:avLst/>
          </a:prstGeom>
          <a:ln>
            <a:noFill/>
          </a:ln>
          <a:effectLst>
            <a:softEdge rad="112500"/>
          </a:effectLst>
        </p:spPr>
      </p:pic>
      <p:pic>
        <p:nvPicPr>
          <p:cNvPr id="13" name="Picture 12">
            <a:extLst>
              <a:ext uri="{FF2B5EF4-FFF2-40B4-BE49-F238E27FC236}">
                <a16:creationId xmlns:a16="http://schemas.microsoft.com/office/drawing/2014/main" id="{2F1CF5C3-E93B-4FA3-9D57-6AD67D034F5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534778" y="2816084"/>
            <a:ext cx="1899545" cy="1378160"/>
          </a:xfrm>
          <a:prstGeom prst="rect">
            <a:avLst/>
          </a:prstGeom>
          <a:ln>
            <a:noFill/>
          </a:ln>
          <a:effectLst>
            <a:softEdge rad="112500"/>
          </a:effectLst>
        </p:spPr>
      </p:pic>
      <p:pic>
        <p:nvPicPr>
          <p:cNvPr id="15" name="Picture 14">
            <a:extLst>
              <a:ext uri="{FF2B5EF4-FFF2-40B4-BE49-F238E27FC236}">
                <a16:creationId xmlns:a16="http://schemas.microsoft.com/office/drawing/2014/main" id="{B60E6074-31C5-42FC-A44F-5596E8FEFE1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534778" y="4253683"/>
            <a:ext cx="1865253" cy="1243502"/>
          </a:xfrm>
          <a:prstGeom prst="rect">
            <a:avLst/>
          </a:prstGeom>
          <a:ln>
            <a:noFill/>
          </a:ln>
          <a:effectLst>
            <a:softEdge rad="112500"/>
          </a:effectLst>
        </p:spPr>
      </p:pic>
      <p:grpSp>
        <p:nvGrpSpPr>
          <p:cNvPr id="2" name="Group 1">
            <a:extLst>
              <a:ext uri="{FF2B5EF4-FFF2-40B4-BE49-F238E27FC236}">
                <a16:creationId xmlns:a16="http://schemas.microsoft.com/office/drawing/2014/main" id="{3B28CFCF-7361-A643-8E2D-7CF454FCA9B7}"/>
              </a:ext>
            </a:extLst>
          </p:cNvPr>
          <p:cNvGrpSpPr/>
          <p:nvPr/>
        </p:nvGrpSpPr>
        <p:grpSpPr>
          <a:xfrm>
            <a:off x="2561718" y="1528383"/>
            <a:ext cx="6807308" cy="4773472"/>
            <a:chOff x="2692346" y="1229580"/>
            <a:chExt cx="6807308" cy="4773472"/>
          </a:xfrm>
        </p:grpSpPr>
        <p:sp>
          <p:nvSpPr>
            <p:cNvPr id="90" name="By Ran Kirlian - Own work, CC BY-SA 4.0, https://commons.wikimedia.org/w/index.php?curid=4164754">
              <a:extLst>
                <a:ext uri="{FF2B5EF4-FFF2-40B4-BE49-F238E27FC236}">
                  <a16:creationId xmlns:a16="http://schemas.microsoft.com/office/drawing/2014/main" id="{E59F3E9B-8EB8-4871-A8C3-2389A7CD83AC}"/>
                </a:ext>
              </a:extLst>
            </p:cNvPr>
            <p:cNvSpPr txBox="1"/>
            <p:nvPr/>
          </p:nvSpPr>
          <p:spPr>
            <a:xfrm>
              <a:off x="2692346" y="5402892"/>
              <a:ext cx="6807308" cy="600160"/>
            </a:xfrm>
            <a:prstGeom prst="rect">
              <a:avLst/>
            </a:prstGeom>
            <a:ln w="12700">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300" b="1">
                  <a:solidFill>
                    <a:srgbClr val="FFFFFF"/>
                  </a:solidFill>
                  <a:latin typeface="Arial"/>
                  <a:ea typeface="Arial"/>
                  <a:cs typeface="Arial"/>
                  <a:sym typeface="Arial"/>
                </a:defRPr>
              </a:lvl1pPr>
            </a:lstStyle>
            <a:p>
              <a:pPr algn="ctr"/>
              <a:r>
                <a:rPr lang="en-GB" sz="1100" dirty="0">
                  <a:latin typeface="Calibri" panose="020F0502020204030204" pitchFamily="34" charset="0"/>
                  <a:cs typeface="Calibri" panose="020F0502020204030204" pitchFamily="34" charset="0"/>
                </a:rPr>
                <a:t>Image Credit:</a:t>
              </a:r>
              <a:r>
                <a:rPr sz="1100" dirty="0">
                  <a:latin typeface="Calibri" panose="020F0502020204030204" pitchFamily="34" charset="0"/>
                  <a:cs typeface="Calibri" panose="020F0502020204030204" pitchFamily="34" charset="0"/>
                </a:rPr>
                <a:t> Ran Kirlian - Own work, CC BY-SA 4.0, </a:t>
              </a:r>
              <a:r>
                <a:rPr sz="1100" dirty="0">
                  <a:latin typeface="Calibri" panose="020F0502020204030204" pitchFamily="34" charset="0"/>
                  <a:cs typeface="Calibri" panose="020F0502020204030204" pitchFamily="34" charset="0"/>
                  <a:hlinkClick r:id="rId10"/>
                </a:rPr>
                <a:t>https://commons.wikimedia.org/w/index.php?curid=4164754</a:t>
              </a:r>
              <a:endParaRPr lang="en-GB" sz="1100" dirty="0">
                <a:latin typeface="Calibri" panose="020F0502020204030204" pitchFamily="34" charset="0"/>
                <a:cs typeface="Calibri" panose="020F0502020204030204" pitchFamily="34" charset="0"/>
              </a:endParaRPr>
            </a:p>
            <a:p>
              <a:pPr algn="ctr"/>
              <a:r>
                <a:rPr lang="en-US" sz="1100" dirty="0">
                  <a:latin typeface="Calibri" panose="020F0502020204030204" pitchFamily="34" charset="0"/>
                  <a:cs typeface="Calibri" panose="020F0502020204030204" pitchFamily="34" charset="0"/>
                </a:rPr>
                <a:t>Uncredited images obtained from https://pixabay.com (Creative Commons License, no attribution required).</a:t>
              </a:r>
            </a:p>
            <a:p>
              <a:pPr algn="ctr"/>
              <a:endParaRPr sz="11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897EDCA-936A-48A7-B282-99529881DA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30659" y="1229580"/>
              <a:ext cx="5230694" cy="3955200"/>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8B8F30-A0D9-44AC-8817-761C56C1D298}"/>
                    </a:ext>
                  </a:extLst>
                </p:cNvPr>
                <p:cNvSpPr txBox="1"/>
                <p:nvPr/>
              </p:nvSpPr>
              <p:spPr>
                <a:xfrm>
                  <a:off x="5870820" y="2652363"/>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91" name="TextBox 90">
                  <a:extLst>
                    <a:ext uri="{FF2B5EF4-FFF2-40B4-BE49-F238E27FC236}">
                      <a16:creationId xmlns:a16="http://schemas.microsoft.com/office/drawing/2014/main" id="{C48B8F30-A0D9-44AC-8817-761C56C1D298}"/>
                    </a:ext>
                  </a:extLst>
                </p:cNvPr>
                <p:cNvSpPr txBox="1">
                  <a:spLocks noRot="1" noChangeAspect="1" noMove="1" noResize="1" noEditPoints="1" noAdjustHandles="1" noChangeArrowheads="1" noChangeShapeType="1" noTextEdit="1"/>
                </p:cNvSpPr>
                <p:nvPr/>
              </p:nvSpPr>
              <p:spPr>
                <a:xfrm>
                  <a:off x="5870820" y="2652363"/>
                  <a:ext cx="310983" cy="553998"/>
                </a:xfrm>
                <a:prstGeom prst="rect">
                  <a:avLst/>
                </a:prstGeom>
                <a:blipFill>
                  <a:blip r:embed="rId19"/>
                  <a:stretch>
                    <a:fillRect l="-30769" r="-42308" b="-18182"/>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D7BFC0-168C-420A-BC7F-9AEC745AC88D}"/>
              </a:ext>
            </a:extLst>
          </p:cNvPr>
          <p:cNvSpPr txBox="1"/>
          <p:nvPr/>
        </p:nvSpPr>
        <p:spPr>
          <a:xfrm>
            <a:off x="591723" y="1982352"/>
            <a:ext cx="809261" cy="400110"/>
          </a:xfrm>
          <a:prstGeom prst="rect">
            <a:avLst/>
          </a:prstGeom>
          <a:noFill/>
        </p:spPr>
        <p:txBody>
          <a:bodyPr wrap="none" rtlCol="0">
            <a:spAutoFit/>
          </a:bodyPr>
          <a:lstStyle/>
          <a:p>
            <a:r>
              <a:rPr lang="en-GB" sz="2000" dirty="0">
                <a:solidFill>
                  <a:srgbClr val="FFFF00"/>
                </a:solidFill>
                <a:latin typeface="Calibri" panose="020F0502020204030204" pitchFamily="34" charset="0"/>
                <a:cs typeface="Calibri" panose="020F0502020204030204" pitchFamily="34" charset="0"/>
              </a:rPr>
              <a:t>Feline</a:t>
            </a:r>
          </a:p>
        </p:txBody>
      </p:sp>
      <p:sp>
        <p:nvSpPr>
          <p:cNvPr id="92" name="TextBox 91">
            <a:extLst>
              <a:ext uri="{FF2B5EF4-FFF2-40B4-BE49-F238E27FC236}">
                <a16:creationId xmlns:a16="http://schemas.microsoft.com/office/drawing/2014/main" id="{7CE67CEB-5F44-4CD0-B178-0644DF7EC076}"/>
              </a:ext>
            </a:extLst>
          </p:cNvPr>
          <p:cNvSpPr txBox="1"/>
          <p:nvPr/>
        </p:nvSpPr>
        <p:spPr>
          <a:xfrm>
            <a:off x="201208" y="3160800"/>
            <a:ext cx="1333570" cy="707886"/>
          </a:xfrm>
          <a:prstGeom prst="rect">
            <a:avLst/>
          </a:prstGeom>
          <a:noFill/>
        </p:spPr>
        <p:txBody>
          <a:bodyPr wrap="none" rtlCol="0">
            <a:spAutoFit/>
          </a:bodyPr>
          <a:lstStyle/>
          <a:p>
            <a:pPr algn="ctr"/>
            <a:r>
              <a:rPr lang="en-GB" sz="2000" dirty="0" err="1">
                <a:solidFill>
                  <a:srgbClr val="FFFF00"/>
                </a:solidFill>
                <a:latin typeface="Calibri" panose="020F0502020204030204" pitchFamily="34" charset="0"/>
                <a:cs typeface="Calibri" panose="020F0502020204030204" pitchFamily="34" charset="0"/>
              </a:rPr>
              <a:t>Lutrinae</a:t>
            </a:r>
            <a:endParaRPr lang="en-GB" sz="2000" dirty="0">
              <a:solidFill>
                <a:srgbClr val="FFFF00"/>
              </a:solidFill>
              <a:latin typeface="Calibri" panose="020F0502020204030204" pitchFamily="34" charset="0"/>
              <a:cs typeface="Calibri" panose="020F0502020204030204" pitchFamily="34" charset="0"/>
            </a:endParaRPr>
          </a:p>
          <a:p>
            <a:pPr algn="ctr"/>
            <a:r>
              <a:rPr lang="en-GB" sz="2000" dirty="0">
                <a:solidFill>
                  <a:srgbClr val="FFFF00"/>
                </a:solidFill>
                <a:latin typeface="Calibri" panose="020F0502020204030204" pitchFamily="34" charset="0"/>
                <a:cs typeface="Calibri" panose="020F0502020204030204" pitchFamily="34" charset="0"/>
              </a:rPr>
              <a:t>(e.g. Otter)</a:t>
            </a:r>
          </a:p>
        </p:txBody>
      </p:sp>
      <p:sp>
        <p:nvSpPr>
          <p:cNvPr id="93" name="TextBox 92">
            <a:extLst>
              <a:ext uri="{FF2B5EF4-FFF2-40B4-BE49-F238E27FC236}">
                <a16:creationId xmlns:a16="http://schemas.microsoft.com/office/drawing/2014/main" id="{CF0CA465-EB4E-4BE3-B407-9D8D11BF8836}"/>
              </a:ext>
            </a:extLst>
          </p:cNvPr>
          <p:cNvSpPr txBox="1"/>
          <p:nvPr/>
        </p:nvSpPr>
        <p:spPr>
          <a:xfrm>
            <a:off x="547385" y="4684025"/>
            <a:ext cx="901209" cy="400110"/>
          </a:xfrm>
          <a:prstGeom prst="rect">
            <a:avLst/>
          </a:prstGeom>
          <a:noFill/>
        </p:spPr>
        <p:txBody>
          <a:bodyPr wrap="none" rtlCol="0">
            <a:spAutoFit/>
          </a:bodyPr>
          <a:lstStyle/>
          <a:p>
            <a:r>
              <a:rPr lang="en-GB" sz="2000" dirty="0">
                <a:solidFill>
                  <a:srgbClr val="FFFF00"/>
                </a:solidFill>
                <a:latin typeface="Calibri" panose="020F0502020204030204" pitchFamily="34" charset="0"/>
                <a:cs typeface="Calibri" panose="020F0502020204030204" pitchFamily="34" charset="0"/>
              </a:rPr>
              <a:t>Canine</a:t>
            </a:r>
          </a:p>
        </p:txBody>
      </p:sp>
      <p:sp>
        <p:nvSpPr>
          <p:cNvPr id="94" name="TextBox 93">
            <a:extLst>
              <a:ext uri="{FF2B5EF4-FFF2-40B4-BE49-F238E27FC236}">
                <a16:creationId xmlns:a16="http://schemas.microsoft.com/office/drawing/2014/main" id="{D0537BA0-59FF-4DC2-8A48-CD0B0607499B}"/>
              </a:ext>
            </a:extLst>
          </p:cNvPr>
          <p:cNvSpPr txBox="1"/>
          <p:nvPr/>
        </p:nvSpPr>
        <p:spPr>
          <a:xfrm>
            <a:off x="10476339" y="2551056"/>
            <a:ext cx="1290610" cy="400110"/>
          </a:xfrm>
          <a:prstGeom prst="rect">
            <a:avLst/>
          </a:prstGeom>
          <a:noFill/>
        </p:spPr>
        <p:txBody>
          <a:bodyPr wrap="none" rtlCol="0">
            <a:spAutoFit/>
          </a:bodyPr>
          <a:lstStyle/>
          <a:p>
            <a:r>
              <a:rPr lang="en-GB" sz="2000" dirty="0">
                <a:solidFill>
                  <a:srgbClr val="FFFF00"/>
                </a:solidFill>
                <a:latin typeface="Calibri" panose="020F0502020204030204" pitchFamily="34" charset="0"/>
                <a:cs typeface="Calibri" panose="020F0502020204030204" pitchFamily="34" charset="0"/>
              </a:rPr>
              <a:t>Mongoose</a:t>
            </a:r>
          </a:p>
        </p:txBody>
      </p:sp>
      <p:sp>
        <p:nvSpPr>
          <p:cNvPr id="95" name="TextBox 94">
            <a:extLst>
              <a:ext uri="{FF2B5EF4-FFF2-40B4-BE49-F238E27FC236}">
                <a16:creationId xmlns:a16="http://schemas.microsoft.com/office/drawing/2014/main" id="{C3657AB8-7A46-4382-B371-99392D9A1307}"/>
              </a:ext>
            </a:extLst>
          </p:cNvPr>
          <p:cNvSpPr txBox="1"/>
          <p:nvPr/>
        </p:nvSpPr>
        <p:spPr>
          <a:xfrm>
            <a:off x="10619312" y="4412495"/>
            <a:ext cx="1256178" cy="707886"/>
          </a:xfrm>
          <a:prstGeom prst="rect">
            <a:avLst/>
          </a:prstGeom>
          <a:noFill/>
        </p:spPr>
        <p:txBody>
          <a:bodyPr wrap="none" rtlCol="0">
            <a:spAutoFit/>
          </a:bodyPr>
          <a:lstStyle/>
          <a:p>
            <a:r>
              <a:rPr lang="en-GB" sz="2000" dirty="0">
                <a:solidFill>
                  <a:srgbClr val="FFFF00"/>
                </a:solidFill>
                <a:latin typeface="Calibri" panose="020F0502020204030204" pitchFamily="34" charset="0"/>
                <a:cs typeface="Calibri" panose="020F0502020204030204" pitchFamily="34" charset="0"/>
              </a:rPr>
              <a:t>Viverridae</a:t>
            </a:r>
          </a:p>
          <a:p>
            <a:r>
              <a:rPr lang="en-GB" sz="2000" dirty="0">
                <a:solidFill>
                  <a:srgbClr val="FFFF00"/>
                </a:solidFill>
                <a:latin typeface="Calibri" panose="020F0502020204030204" pitchFamily="34" charset="0"/>
                <a:cs typeface="Calibri" panose="020F0502020204030204" pitchFamily="34" charset="0"/>
              </a:rPr>
              <a:t>(</a:t>
            </a:r>
            <a:r>
              <a:rPr lang="en-GB" sz="2000" dirty="0" err="1">
                <a:solidFill>
                  <a:srgbClr val="FFFF00"/>
                </a:solidFill>
                <a:latin typeface="Calibri" panose="020F0502020204030204" pitchFamily="34" charset="0"/>
                <a:cs typeface="Calibri" panose="020F0502020204030204" pitchFamily="34" charset="0"/>
              </a:rPr>
              <a:t>e.g</a:t>
            </a:r>
            <a:r>
              <a:rPr lang="en-GB" sz="2000" dirty="0">
                <a:solidFill>
                  <a:srgbClr val="FFFF00"/>
                </a:solidFill>
                <a:latin typeface="Calibri" panose="020F0502020204030204" pitchFamily="34" charset="0"/>
                <a:cs typeface="Calibri" panose="020F0502020204030204" pitchFamily="34" charset="0"/>
              </a:rPr>
              <a:t> Civet)</a:t>
            </a:r>
          </a:p>
        </p:txBody>
      </p:sp>
      <p:pic>
        <p:nvPicPr>
          <p:cNvPr id="18" name="Picture 17">
            <a:extLst>
              <a:ext uri="{FF2B5EF4-FFF2-40B4-BE49-F238E27FC236}">
                <a16:creationId xmlns:a16="http://schemas.microsoft.com/office/drawing/2014/main" id="{DDE205A4-53C0-46B2-BEB5-409CF6C4BB65}"/>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7052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0EEBF426-21E7-4A78-B7D7-5E20663F6F4D}"/>
              </a:ext>
            </a:extLst>
          </p:cNvPr>
          <p:cNvSpPr txBox="1"/>
          <p:nvPr/>
        </p:nvSpPr>
        <p:spPr>
          <a:xfrm>
            <a:off x="990132" y="1315442"/>
            <a:ext cx="5131267" cy="4551644"/>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20" name="Title 1">
            <a:extLst>
              <a:ext uri="{FF2B5EF4-FFF2-40B4-BE49-F238E27FC236}">
                <a16:creationId xmlns:a16="http://schemas.microsoft.com/office/drawing/2014/main" id="{7011FDD3-1147-4B4B-92E5-BE5A2B8167B0}"/>
              </a:ext>
            </a:extLst>
          </p:cNvPr>
          <p:cNvSpPr txBox="1"/>
          <p:nvPr/>
        </p:nvSpPr>
        <p:spPr>
          <a:xfrm>
            <a:off x="169316" y="1412326"/>
            <a:ext cx="5131267" cy="4551644"/>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 cloud environment containing the tools need to write &amp; execute Python programs.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You’ll need is a google account to use, e.g. a Gmail Account and the </a:t>
            </a:r>
            <a:r>
              <a:rPr lang="en-GB" sz="2000" i="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Chrome</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Web Browser.</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When you login to the Collaboratory, it creates a computer just for you.</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Inside you can create &amp; execute Python code.</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Before proceeding, please create a Google account if you don’t already have one.</a:t>
            </a:r>
          </a:p>
        </p:txBody>
      </p:sp>
      <p:grpSp>
        <p:nvGrpSpPr>
          <p:cNvPr id="51" name="Group 50">
            <a:extLst>
              <a:ext uri="{FF2B5EF4-FFF2-40B4-BE49-F238E27FC236}">
                <a16:creationId xmlns:a16="http://schemas.microsoft.com/office/drawing/2014/main" id="{8430CAB9-0777-6746-A7E2-CDE94DF5178F}"/>
              </a:ext>
            </a:extLst>
          </p:cNvPr>
          <p:cNvGrpSpPr/>
          <p:nvPr/>
        </p:nvGrpSpPr>
        <p:grpSpPr>
          <a:xfrm>
            <a:off x="9029656" y="1595838"/>
            <a:ext cx="2741926" cy="2822964"/>
            <a:chOff x="9295394" y="1168744"/>
            <a:chExt cx="2741926" cy="2822964"/>
          </a:xfrm>
        </p:grpSpPr>
        <p:sp>
          <p:nvSpPr>
            <p:cNvPr id="36" name="Rounded Rectangle 35">
              <a:extLst>
                <a:ext uri="{FF2B5EF4-FFF2-40B4-BE49-F238E27FC236}">
                  <a16:creationId xmlns:a16="http://schemas.microsoft.com/office/drawing/2014/main" id="{8924708E-53FA-B640-8DED-87AC4E1CD0DD}"/>
                </a:ext>
              </a:extLst>
            </p:cNvPr>
            <p:cNvSpPr/>
            <p:nvPr/>
          </p:nvSpPr>
          <p:spPr>
            <a:xfrm>
              <a:off x="9295394" y="1168744"/>
              <a:ext cx="2741926" cy="2822964"/>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b="1" dirty="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504EE3BD-BC7A-2C41-9E23-3EAE39341EE5}"/>
                </a:ext>
              </a:extLst>
            </p:cNvPr>
            <p:cNvGrpSpPr/>
            <p:nvPr/>
          </p:nvGrpSpPr>
          <p:grpSpPr>
            <a:xfrm>
              <a:off x="9483354" y="1376379"/>
              <a:ext cx="2351523" cy="2329621"/>
              <a:chOff x="9483354" y="1376379"/>
              <a:chExt cx="2351523" cy="2329621"/>
            </a:xfrm>
          </p:grpSpPr>
          <p:sp>
            <p:nvSpPr>
              <p:cNvPr id="2" name="Rounded Rectangle 1">
                <a:extLst>
                  <a:ext uri="{FF2B5EF4-FFF2-40B4-BE49-F238E27FC236}">
                    <a16:creationId xmlns:a16="http://schemas.microsoft.com/office/drawing/2014/main" id="{DF973F1F-FBAA-AA42-8997-58E32103790D}"/>
                  </a:ext>
                </a:extLst>
              </p:cNvPr>
              <p:cNvSpPr/>
              <p:nvPr/>
            </p:nvSpPr>
            <p:spPr>
              <a:xfrm>
                <a:off x="9483357" y="1376379"/>
                <a:ext cx="2351520" cy="492021"/>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panose="020F0502020204030204" pitchFamily="34" charset="0"/>
                    <a:cs typeface="Calibri" panose="020F0502020204030204" pitchFamily="34" charset="0"/>
                  </a:rPr>
                  <a:t>Language Tools</a:t>
                </a:r>
              </a:p>
            </p:txBody>
          </p:sp>
          <p:sp>
            <p:nvSpPr>
              <p:cNvPr id="18" name="Rounded Rectangle 17">
                <a:extLst>
                  <a:ext uri="{FF2B5EF4-FFF2-40B4-BE49-F238E27FC236}">
                    <a16:creationId xmlns:a16="http://schemas.microsoft.com/office/drawing/2014/main" id="{6D76F691-206B-9740-8786-9CB0B1A7601A}"/>
                  </a:ext>
                </a:extLst>
              </p:cNvPr>
              <p:cNvSpPr/>
              <p:nvPr/>
            </p:nvSpPr>
            <p:spPr>
              <a:xfrm>
                <a:off x="9483354" y="2200853"/>
                <a:ext cx="2351520" cy="586347"/>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panose="020F0502020204030204" pitchFamily="34" charset="0"/>
                    <a:cs typeface="Calibri" panose="020F0502020204030204" pitchFamily="34" charset="0"/>
                  </a:rPr>
                  <a:t>External Libraries</a:t>
                </a:r>
              </a:p>
            </p:txBody>
          </p:sp>
          <p:sp>
            <p:nvSpPr>
              <p:cNvPr id="19" name="Rounded Rectangle 18">
                <a:extLst>
                  <a:ext uri="{FF2B5EF4-FFF2-40B4-BE49-F238E27FC236}">
                    <a16:creationId xmlns:a16="http://schemas.microsoft.com/office/drawing/2014/main" id="{D5FF3AF4-8D69-8D49-9DE0-00B3B47C2C2E}"/>
                  </a:ext>
                </a:extLst>
              </p:cNvPr>
              <p:cNvSpPr/>
              <p:nvPr/>
            </p:nvSpPr>
            <p:spPr>
              <a:xfrm>
                <a:off x="9483354" y="3119653"/>
                <a:ext cx="2351520" cy="586347"/>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panose="020F0502020204030204" pitchFamily="34" charset="0"/>
                    <a:cs typeface="Calibri" panose="020F0502020204030204" pitchFamily="34" charset="0"/>
                  </a:rPr>
                  <a:t>Tools (Code Editors etc.)</a:t>
                </a:r>
              </a:p>
            </p:txBody>
          </p:sp>
        </p:grpSp>
      </p:grpSp>
      <p:grpSp>
        <p:nvGrpSpPr>
          <p:cNvPr id="52" name="Group 51">
            <a:extLst>
              <a:ext uri="{FF2B5EF4-FFF2-40B4-BE49-F238E27FC236}">
                <a16:creationId xmlns:a16="http://schemas.microsoft.com/office/drawing/2014/main" id="{5111C5C9-40EE-EA42-929A-84912013881F}"/>
              </a:ext>
            </a:extLst>
          </p:cNvPr>
          <p:cNvGrpSpPr/>
          <p:nvPr/>
        </p:nvGrpSpPr>
        <p:grpSpPr>
          <a:xfrm>
            <a:off x="5393385" y="1710399"/>
            <a:ext cx="3636272" cy="3458098"/>
            <a:chOff x="5659123" y="1283305"/>
            <a:chExt cx="3636272" cy="3458098"/>
          </a:xfrm>
        </p:grpSpPr>
        <p:pic>
          <p:nvPicPr>
            <p:cNvPr id="8" name="Graphic 7" descr="Cloud">
              <a:extLst>
                <a:ext uri="{FF2B5EF4-FFF2-40B4-BE49-F238E27FC236}">
                  <a16:creationId xmlns:a16="http://schemas.microsoft.com/office/drawing/2014/main" id="{DC507BE0-9DBA-994B-B734-7C76860CB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4522" y="1283305"/>
              <a:ext cx="3458098" cy="3458098"/>
            </a:xfrm>
            <a:prstGeom prst="rect">
              <a:avLst/>
            </a:prstGeom>
            <a:effectLst>
              <a:outerShdw blurRad="50800" dist="38100" dir="2700000" algn="tl" rotWithShape="0">
                <a:prstClr val="black">
                  <a:alpha val="40000"/>
                </a:prstClr>
              </a:outerShdw>
            </a:effectLst>
          </p:spPr>
        </p:pic>
        <p:pic>
          <p:nvPicPr>
            <p:cNvPr id="6" name="Graphic 5" descr="Server">
              <a:extLst>
                <a:ext uri="{FF2B5EF4-FFF2-40B4-BE49-F238E27FC236}">
                  <a16:creationId xmlns:a16="http://schemas.microsoft.com/office/drawing/2014/main" id="{E341C5CA-985B-8247-93B9-40E00A7811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88898" y="2601477"/>
              <a:ext cx="1104523" cy="1104523"/>
            </a:xfrm>
            <a:prstGeom prst="rect">
              <a:avLst/>
            </a:prstGeom>
            <a:effectLst>
              <a:outerShdw blurRad="50800" dist="38100" dir="2700000" algn="tl" rotWithShape="0">
                <a:prstClr val="black">
                  <a:alpha val="40000"/>
                </a:prstClr>
              </a:outerShdw>
            </a:effectLst>
          </p:spPr>
        </p:pic>
        <p:cxnSp>
          <p:nvCxnSpPr>
            <p:cNvPr id="10" name="Straight Connector 9">
              <a:extLst>
                <a:ext uri="{FF2B5EF4-FFF2-40B4-BE49-F238E27FC236}">
                  <a16:creationId xmlns:a16="http://schemas.microsoft.com/office/drawing/2014/main" id="{D9969B4E-0020-A44A-89A7-CD8EBE80B17C}"/>
                </a:ext>
              </a:extLst>
            </p:cNvPr>
            <p:cNvCxnSpPr>
              <a:cxnSpLocks/>
            </p:cNvCxnSpPr>
            <p:nvPr/>
          </p:nvCxnSpPr>
          <p:spPr>
            <a:xfrm>
              <a:off x="5659123" y="4341043"/>
              <a:ext cx="325788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DF530EA8-335A-3C43-99A6-7DBC77275D66}"/>
                </a:ext>
              </a:extLst>
            </p:cNvPr>
            <p:cNvCxnSpPr>
              <a:cxnSpLocks/>
              <a:stCxn id="6" idx="0"/>
            </p:cNvCxnSpPr>
            <p:nvPr/>
          </p:nvCxnSpPr>
          <p:spPr>
            <a:xfrm rot="5400000" flipH="1" flipV="1">
              <a:off x="8092933" y="1399016"/>
              <a:ext cx="450689" cy="1954235"/>
            </a:xfrm>
            <a:prstGeom prst="curvedConnector2">
              <a:avLst/>
            </a:prstGeom>
            <a:ln w="41275">
              <a:headEnd type="stealth"/>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E9BAA207-27AF-3B48-9103-DC79703F6561}"/>
              </a:ext>
            </a:extLst>
          </p:cNvPr>
          <p:cNvGrpSpPr/>
          <p:nvPr/>
        </p:nvGrpSpPr>
        <p:grpSpPr>
          <a:xfrm>
            <a:off x="6439677" y="4216433"/>
            <a:ext cx="1325318" cy="2203841"/>
            <a:chOff x="6705415" y="3789339"/>
            <a:chExt cx="1325318" cy="2203841"/>
          </a:xfrm>
        </p:grpSpPr>
        <p:pic>
          <p:nvPicPr>
            <p:cNvPr id="21" name="Graphic 20" descr="Laptop">
              <a:extLst>
                <a:ext uri="{FF2B5EF4-FFF2-40B4-BE49-F238E27FC236}">
                  <a16:creationId xmlns:a16="http://schemas.microsoft.com/office/drawing/2014/main" id="{FABFF9B7-94C5-734D-90EA-7DBC7C0D3A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05415" y="4667862"/>
              <a:ext cx="1325318" cy="1325318"/>
            </a:xfrm>
            <a:prstGeom prst="rect">
              <a:avLst/>
            </a:prstGeom>
            <a:effectLst>
              <a:outerShdw blurRad="50800" dist="38100" dir="2700000" algn="tl" rotWithShape="0">
                <a:prstClr val="black">
                  <a:alpha val="40000"/>
                </a:prstClr>
              </a:outerShdw>
            </a:effectLst>
          </p:spPr>
        </p:pic>
        <p:cxnSp>
          <p:nvCxnSpPr>
            <p:cNvPr id="15" name="Straight Arrow Connector 14">
              <a:extLst>
                <a:ext uri="{FF2B5EF4-FFF2-40B4-BE49-F238E27FC236}">
                  <a16:creationId xmlns:a16="http://schemas.microsoft.com/office/drawing/2014/main" id="{056B4ACE-480C-8C47-BF1C-3B407149BECD}"/>
                </a:ext>
              </a:extLst>
            </p:cNvPr>
            <p:cNvCxnSpPr>
              <a:cxnSpLocks/>
            </p:cNvCxnSpPr>
            <p:nvPr/>
          </p:nvCxnSpPr>
          <p:spPr>
            <a:xfrm flipV="1">
              <a:off x="7341159" y="3789339"/>
              <a:ext cx="0" cy="1101920"/>
            </a:xfrm>
            <a:prstGeom prst="straightConnector1">
              <a:avLst/>
            </a:prstGeom>
            <a:ln w="88900">
              <a:headEnd type="stealth"/>
              <a:tailEnd type="stealth"/>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5" name="CustomShape 2">
            <a:extLst>
              <a:ext uri="{FF2B5EF4-FFF2-40B4-BE49-F238E27FC236}">
                <a16:creationId xmlns:a16="http://schemas.microsoft.com/office/drawing/2014/main" id="{836433BB-FD96-4870-8759-3998E3763655}"/>
              </a:ext>
            </a:extLst>
          </p:cNvPr>
          <p:cNvSpPr/>
          <p:nvPr/>
        </p:nvSpPr>
        <p:spPr>
          <a:xfrm>
            <a:off x="3219598" y="180518"/>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Google </a:t>
            </a:r>
            <a:r>
              <a:rPr lang="en-GB" sz="3600" b="0" strike="noStrike" spc="-1" dirty="0" err="1">
                <a:solidFill>
                  <a:schemeClr val="bg1"/>
                </a:solidFill>
                <a:effectLst>
                  <a:outerShdw blurRad="50800" dist="38100" dir="2700000" algn="tl" rotWithShape="0">
                    <a:prstClr val="black">
                      <a:alpha val="40000"/>
                    </a:prstClr>
                  </a:outerShdw>
                </a:effectLst>
                <a:latin typeface="Calibri"/>
              </a:rPr>
              <a:t>Colab</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4090228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D61F92-1B3A-4BE1-9591-756371809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Could you generalise?</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14" name="Title 1">
            <a:extLst>
              <a:ext uri="{FF2B5EF4-FFF2-40B4-BE49-F238E27FC236}">
                <a16:creationId xmlns:a16="http://schemas.microsoft.com/office/drawing/2014/main" id="{0EEBF426-21E7-4A78-B7D7-5E20663F6F4D}"/>
              </a:ext>
            </a:extLst>
          </p:cNvPr>
          <p:cNvSpPr txBox="1"/>
          <p:nvPr/>
        </p:nvSpPr>
        <p:spPr>
          <a:xfrm>
            <a:off x="2188340" y="1975370"/>
            <a:ext cx="7815320" cy="3512884"/>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 the last slide, we saw an animal you may not be familiar with.</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Even if you have extensive knowledge of the animal kingdom, you may not have  known the animal was a Fossa.</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Perhaps this animal was not described in the dataset,        .</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Even if you did not know it was a Fossa, you could still tell it was a type of mammal.</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This application of your knowledge, from past experience, illustrates your ability to generalise beyond known facts.</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Humans are gifted generalisers  - but they are susceptible to two problems:</a:t>
            </a:r>
          </a:p>
          <a:p>
            <a:pPr marL="228600" indent="-228600">
              <a:buSzPct val="100000"/>
              <a:buChar char="•"/>
              <a:defRPr sz="2000" b="1">
                <a:solidFill>
                  <a:srgbClr val="FFFFFF"/>
                </a:solidFill>
                <a:latin typeface="Arial"/>
                <a:ea typeface="Arial"/>
                <a:cs typeface="Arial"/>
                <a:sym typeface="Arial"/>
              </a:defRPr>
            </a:pPr>
            <a:endPar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marL="228600" indent="-228600">
              <a:buSzPct val="100000"/>
              <a:buChar char="•"/>
              <a:defRPr sz="2000" b="1">
                <a:solidFill>
                  <a:srgbClr val="FFFFFF"/>
                </a:solidFill>
                <a:latin typeface="Arial"/>
                <a:ea typeface="Arial"/>
                <a:cs typeface="Arial"/>
                <a:sym typeface="Arial"/>
              </a:defRPr>
            </a:pPr>
            <a:endPar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C657D6F-1D9D-4D9C-A52D-A272DC8354C4}"/>
                  </a:ext>
                </a:extLst>
              </p:cNvPr>
              <p:cNvSpPr txBox="1"/>
              <p:nvPr/>
            </p:nvSpPr>
            <p:spPr>
              <a:xfrm>
                <a:off x="8085293" y="2622814"/>
                <a:ext cx="42197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5C657D6F-1D9D-4D9C-A52D-A272DC8354C4}"/>
                  </a:ext>
                </a:extLst>
              </p:cNvPr>
              <p:cNvSpPr txBox="1">
                <a:spLocks noRot="1" noChangeAspect="1" noMove="1" noResize="1" noEditPoints="1" noAdjustHandles="1" noChangeArrowheads="1" noChangeShapeType="1" noTextEdit="1"/>
              </p:cNvSpPr>
              <p:nvPr/>
            </p:nvSpPr>
            <p:spPr>
              <a:xfrm>
                <a:off x="8085293" y="2622814"/>
                <a:ext cx="421974" cy="553998"/>
              </a:xfrm>
              <a:prstGeom prst="rect">
                <a:avLst/>
              </a:prstGeom>
              <a:blipFill>
                <a:blip r:embed="rId6"/>
                <a:stretch>
                  <a:fillRect/>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F49D3F17-7D56-4ED4-BC2B-078D31850595}"/>
              </a:ext>
            </a:extLst>
          </p:cNvPr>
          <p:cNvSpPr txBox="1"/>
          <p:nvPr/>
        </p:nvSpPr>
        <p:spPr>
          <a:xfrm>
            <a:off x="3473304" y="5288199"/>
            <a:ext cx="1338251" cy="400110"/>
          </a:xfrm>
          <a:prstGeom prst="rect">
            <a:avLst/>
          </a:prstGeom>
          <a:noFill/>
        </p:spPr>
        <p:txBody>
          <a:bodyPr wrap="none" rtlCol="0">
            <a:spAutoFit/>
          </a:bodyPr>
          <a:lstStyle/>
          <a:p>
            <a:pPr algn="ctr"/>
            <a:r>
              <a:rPr lang="en-GB" sz="2000" b="1" dirty="0">
                <a:solidFill>
                  <a:schemeClr val="bg1"/>
                </a:solidFill>
                <a:latin typeface="Calibri" panose="020F0502020204030204" pitchFamily="34" charset="0"/>
                <a:cs typeface="Calibri" panose="020F0502020204030204" pitchFamily="34" charset="0"/>
              </a:rPr>
              <a:t>Overfitting</a:t>
            </a:r>
          </a:p>
        </p:txBody>
      </p:sp>
      <p:sp>
        <p:nvSpPr>
          <p:cNvPr id="17" name="TextBox 16">
            <a:extLst>
              <a:ext uri="{FF2B5EF4-FFF2-40B4-BE49-F238E27FC236}">
                <a16:creationId xmlns:a16="http://schemas.microsoft.com/office/drawing/2014/main" id="{CFD84DF8-638D-42C0-9D01-886D4992A23B}"/>
              </a:ext>
            </a:extLst>
          </p:cNvPr>
          <p:cNvSpPr txBox="1"/>
          <p:nvPr/>
        </p:nvSpPr>
        <p:spPr>
          <a:xfrm>
            <a:off x="6597192" y="5304399"/>
            <a:ext cx="1488101" cy="400110"/>
          </a:xfrm>
          <a:prstGeom prst="rect">
            <a:avLst/>
          </a:prstGeom>
          <a:noFill/>
        </p:spPr>
        <p:txBody>
          <a:bodyPr wrap="none" rtlCol="0">
            <a:spAutoFit/>
          </a:bodyPr>
          <a:lstStyle/>
          <a:p>
            <a:pPr algn="ctr"/>
            <a:r>
              <a:rPr lang="en-GB" sz="2000" b="1" dirty="0">
                <a:solidFill>
                  <a:schemeClr val="bg1"/>
                </a:solidFill>
                <a:latin typeface="Calibri" panose="020F0502020204030204" pitchFamily="34" charset="0"/>
                <a:cs typeface="Calibri" panose="020F0502020204030204" pitchFamily="34" charset="0"/>
              </a:rPr>
              <a:t>Underfitting</a:t>
            </a:r>
          </a:p>
        </p:txBody>
      </p:sp>
      <p:pic>
        <p:nvPicPr>
          <p:cNvPr id="8" name="Picture 7">
            <a:extLst>
              <a:ext uri="{FF2B5EF4-FFF2-40B4-BE49-F238E27FC236}">
                <a16:creationId xmlns:a16="http://schemas.microsoft.com/office/drawing/2014/main" id="{BFCEE47F-AC7A-41A4-834B-44B043DC15B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custDataLst>
      <p:tags r:id="rId1"/>
    </p:custDataLst>
    <p:extLst>
      <p:ext uri="{BB962C8B-B14F-4D97-AF65-F5344CB8AC3E}">
        <p14:creationId xmlns:p14="http://schemas.microsoft.com/office/powerpoint/2010/main" val="22542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291D3D8-40AE-4513-9B2C-5ACFEABE3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0" name="CustomShape 2"/>
          <p:cNvSpPr/>
          <p:nvPr/>
        </p:nvSpPr>
        <p:spPr>
          <a:xfrm>
            <a:off x="3047760" y="182880"/>
            <a:ext cx="5752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Making Optimal Decisions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
        <p:nvSpPr>
          <p:cNvPr id="41" name="Title 1">
            <a:extLst>
              <a:ext uri="{FF2B5EF4-FFF2-40B4-BE49-F238E27FC236}">
                <a16:creationId xmlns:a16="http://schemas.microsoft.com/office/drawing/2014/main" id="{2A2A79FC-CE6E-4753-BB34-CAD8B1CA631B}"/>
              </a:ext>
            </a:extLst>
          </p:cNvPr>
          <p:cNvSpPr txBox="1"/>
          <p:nvPr/>
        </p:nvSpPr>
        <p:spPr>
          <a:xfrm>
            <a:off x="2210507" y="1406834"/>
            <a:ext cx="8473920" cy="215279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Many have tried to understand how to make optimal decisions.</a:t>
            </a:r>
          </a:p>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We know we should use available evidence at all times.</a:t>
            </a:r>
          </a:p>
          <a:p>
            <a:pPr marL="228600" indent="-228600">
              <a:buSzPct val="100000"/>
              <a:buChar char="•"/>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Humans</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are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not always so thorough </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we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do</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make bad decisions.</a:t>
            </a:r>
          </a:p>
          <a:p>
            <a:pPr marL="228600" indent="-228600">
              <a:buSzPct val="100000"/>
              <a:buChar char="•"/>
              <a:defRPr sz="20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We are biased decision makers - we often use instinct and personal experience to decide.</a:t>
            </a:r>
          </a:p>
        </p:txBody>
      </p:sp>
      <p:grpSp>
        <p:nvGrpSpPr>
          <p:cNvPr id="3" name="Group 2">
            <a:extLst>
              <a:ext uri="{FF2B5EF4-FFF2-40B4-BE49-F238E27FC236}">
                <a16:creationId xmlns:a16="http://schemas.microsoft.com/office/drawing/2014/main" id="{73901056-8974-2A45-92D9-740CCD43C09E}"/>
              </a:ext>
            </a:extLst>
          </p:cNvPr>
          <p:cNvGrpSpPr/>
          <p:nvPr/>
        </p:nvGrpSpPr>
        <p:grpSpPr>
          <a:xfrm>
            <a:off x="2840538" y="4061329"/>
            <a:ext cx="4551076" cy="1950405"/>
            <a:chOff x="2199271" y="3930700"/>
            <a:chExt cx="4551076" cy="1950405"/>
          </a:xfrm>
        </p:grpSpPr>
        <p:sp>
          <p:nvSpPr>
            <p:cNvPr id="43" name="Rectangle">
              <a:extLst>
                <a:ext uri="{FF2B5EF4-FFF2-40B4-BE49-F238E27FC236}">
                  <a16:creationId xmlns:a16="http://schemas.microsoft.com/office/drawing/2014/main" id="{7279C1A7-A589-4753-8C1D-E541C2C26EBF}"/>
                </a:ext>
              </a:extLst>
            </p:cNvPr>
            <p:cNvSpPr/>
            <p:nvPr/>
          </p:nvSpPr>
          <p:spPr>
            <a:xfrm>
              <a:off x="4524083" y="3930700"/>
              <a:ext cx="2226264" cy="1847967"/>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47" name="Set of all knowledge…">
              <a:extLst>
                <a:ext uri="{FF2B5EF4-FFF2-40B4-BE49-F238E27FC236}">
                  <a16:creationId xmlns:a16="http://schemas.microsoft.com/office/drawing/2014/main" id="{D02627D2-A45D-49EA-B94B-0ACAF4B63699}"/>
                </a:ext>
              </a:extLst>
            </p:cNvPr>
            <p:cNvSpPr txBox="1"/>
            <p:nvPr/>
          </p:nvSpPr>
          <p:spPr>
            <a:xfrm>
              <a:off x="2199271" y="5173223"/>
              <a:ext cx="2243366" cy="707882"/>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p>
              <a:pPr algn="ctr">
                <a:defRPr sz="16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Set of all knowledge</a:t>
              </a:r>
            </a:p>
            <a:p>
              <a:pPr algn="ctr">
                <a:defRPr sz="1600" b="1">
                  <a:solidFill>
                    <a:srgbClr val="FFFFFF"/>
                  </a:solidFill>
                  <a:latin typeface="Arial"/>
                  <a:ea typeface="Arial"/>
                  <a:cs typeface="Arial"/>
                  <a:sym typeface="Arial"/>
                </a:defRPr>
              </a:pP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on </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 </a:t>
              </a:r>
              <a:r>
                <a:rPr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subject</a:t>
              </a:r>
              <a:endParaRPr sz="2000" i="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D41F9FAA-7675-204B-A056-9DE66B0F8BBA}"/>
              </a:ext>
            </a:extLst>
          </p:cNvPr>
          <p:cNvGrpSpPr/>
          <p:nvPr/>
        </p:nvGrpSpPr>
        <p:grpSpPr>
          <a:xfrm>
            <a:off x="5662362" y="3559629"/>
            <a:ext cx="4253450" cy="1838155"/>
            <a:chOff x="5021095" y="3429000"/>
            <a:chExt cx="4253450" cy="1838155"/>
          </a:xfrm>
        </p:grpSpPr>
        <p:sp>
          <p:nvSpPr>
            <p:cNvPr id="45" name="Oval">
              <a:extLst>
                <a:ext uri="{FF2B5EF4-FFF2-40B4-BE49-F238E27FC236}">
                  <a16:creationId xmlns:a16="http://schemas.microsoft.com/office/drawing/2014/main" id="{E88FE15E-0969-44DE-B9BA-81B658B16B2D}"/>
                </a:ext>
              </a:extLst>
            </p:cNvPr>
            <p:cNvSpPr/>
            <p:nvPr/>
          </p:nvSpPr>
          <p:spPr>
            <a:xfrm>
              <a:off x="5021095" y="4077689"/>
              <a:ext cx="1365924" cy="1189466"/>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55" name="Available…">
              <a:extLst>
                <a:ext uri="{FF2B5EF4-FFF2-40B4-BE49-F238E27FC236}">
                  <a16:creationId xmlns:a16="http://schemas.microsoft.com/office/drawing/2014/main" id="{B5478C20-127B-49F5-988C-10BA5D811E75}"/>
                </a:ext>
              </a:extLst>
            </p:cNvPr>
            <p:cNvSpPr txBox="1"/>
            <p:nvPr/>
          </p:nvSpPr>
          <p:spPr>
            <a:xfrm>
              <a:off x="7759967" y="3429000"/>
              <a:ext cx="1514578" cy="1015659"/>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Available</a:t>
              </a:r>
            </a:p>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Knowledge &amp;</a:t>
              </a:r>
            </a:p>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Experience</a:t>
              </a:r>
            </a:p>
          </p:txBody>
        </p:sp>
        <p:sp>
          <p:nvSpPr>
            <p:cNvPr id="56" name="Connection Line">
              <a:extLst>
                <a:ext uri="{FF2B5EF4-FFF2-40B4-BE49-F238E27FC236}">
                  <a16:creationId xmlns:a16="http://schemas.microsoft.com/office/drawing/2014/main" id="{5A1C2186-B142-4BB4-B824-FDE8F0ED31A1}"/>
                </a:ext>
              </a:extLst>
            </p:cNvPr>
            <p:cNvSpPr/>
            <p:nvPr/>
          </p:nvSpPr>
          <p:spPr>
            <a:xfrm>
              <a:off x="6383897" y="3707480"/>
              <a:ext cx="1376071" cy="10230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146" y="7380"/>
                    <a:pt x="12346" y="180"/>
                    <a:pt x="21600" y="0"/>
                  </a:cubicBezTo>
                </a:path>
              </a:pathLst>
            </a:custGeom>
            <a:noFill/>
            <a:ln w="25400" cap="flat">
              <a:solidFill>
                <a:schemeClr val="bg1"/>
              </a:solidFill>
              <a:prstDash val="solid"/>
              <a:round/>
              <a:headEnd type="stealth" w="med" len="med"/>
            </a:ln>
            <a:effectLst>
              <a:outerShdw blurRad="38100" dist="23000" dir="5400000" rotWithShape="0">
                <a:srgbClr val="000000">
                  <a:alpha val="35000"/>
                </a:srgbClr>
              </a:outerShdw>
            </a:effectLst>
          </p:spPr>
          <p:txBody>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5" name="Group 4">
            <a:extLst>
              <a:ext uri="{FF2B5EF4-FFF2-40B4-BE49-F238E27FC236}">
                <a16:creationId xmlns:a16="http://schemas.microsoft.com/office/drawing/2014/main" id="{4F42CD30-8C62-7742-AAD9-01EB560DE567}"/>
              </a:ext>
            </a:extLst>
          </p:cNvPr>
          <p:cNvGrpSpPr/>
          <p:nvPr/>
        </p:nvGrpSpPr>
        <p:grpSpPr>
          <a:xfrm>
            <a:off x="2790107" y="3787392"/>
            <a:ext cx="3861087" cy="1444320"/>
            <a:chOff x="2148840" y="3656763"/>
            <a:chExt cx="3861087" cy="1444320"/>
          </a:xfrm>
        </p:grpSpPr>
        <p:sp>
          <p:nvSpPr>
            <p:cNvPr id="44" name="Oval">
              <a:extLst>
                <a:ext uri="{FF2B5EF4-FFF2-40B4-BE49-F238E27FC236}">
                  <a16:creationId xmlns:a16="http://schemas.microsoft.com/office/drawing/2014/main" id="{F2283D54-D2B9-44F5-97F0-B472D3EBF4BC}"/>
                </a:ext>
              </a:extLst>
            </p:cNvPr>
            <p:cNvSpPr/>
            <p:nvPr/>
          </p:nvSpPr>
          <p:spPr>
            <a:xfrm>
              <a:off x="5463737" y="4527063"/>
              <a:ext cx="546190" cy="574020"/>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52" name="Personal…">
              <a:extLst>
                <a:ext uri="{FF2B5EF4-FFF2-40B4-BE49-F238E27FC236}">
                  <a16:creationId xmlns:a16="http://schemas.microsoft.com/office/drawing/2014/main" id="{39F53A24-DEA3-4A18-B941-5B3E12496141}"/>
                </a:ext>
              </a:extLst>
            </p:cNvPr>
            <p:cNvSpPr txBox="1"/>
            <p:nvPr/>
          </p:nvSpPr>
          <p:spPr>
            <a:xfrm>
              <a:off x="2148840" y="3656763"/>
              <a:ext cx="1514578" cy="1015659"/>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Personal </a:t>
              </a:r>
            </a:p>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Knowledge &amp;</a:t>
              </a:r>
            </a:p>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Experience</a:t>
              </a:r>
            </a:p>
          </p:txBody>
        </p:sp>
        <p:sp>
          <p:nvSpPr>
            <p:cNvPr id="53" name="Connection Line">
              <a:extLst>
                <a:ext uri="{FF2B5EF4-FFF2-40B4-BE49-F238E27FC236}">
                  <a16:creationId xmlns:a16="http://schemas.microsoft.com/office/drawing/2014/main" id="{F97BA84F-D97F-4D72-8907-B767659751FC}"/>
                </a:ext>
              </a:extLst>
            </p:cNvPr>
            <p:cNvSpPr/>
            <p:nvPr/>
          </p:nvSpPr>
          <p:spPr>
            <a:xfrm>
              <a:off x="3694430" y="3768676"/>
              <a:ext cx="1828802" cy="858377"/>
            </a:xfrm>
            <a:custGeom>
              <a:avLst/>
              <a:gdLst/>
              <a:ahLst/>
              <a:cxnLst>
                <a:cxn ang="0">
                  <a:pos x="wd2" y="hd2"/>
                </a:cxn>
                <a:cxn ang="5400000">
                  <a:pos x="wd2" y="hd2"/>
                </a:cxn>
                <a:cxn ang="10800000">
                  <a:pos x="wd2" y="hd2"/>
                </a:cxn>
                <a:cxn ang="16200000">
                  <a:pos x="wd2" y="hd2"/>
                </a:cxn>
              </a:cxnLst>
              <a:rect l="0" t="0" r="r" b="b"/>
              <a:pathLst>
                <a:path w="21600" h="17088" extrusionOk="0">
                  <a:moveTo>
                    <a:pt x="0" y="5058"/>
                  </a:moveTo>
                  <a:cubicBezTo>
                    <a:pt x="9862" y="-4512"/>
                    <a:pt x="17062" y="-502"/>
                    <a:pt x="21600" y="17088"/>
                  </a:cubicBezTo>
                </a:path>
              </a:pathLst>
            </a:custGeom>
            <a:noFill/>
            <a:ln w="254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D072A62-2D14-D445-B8EB-90251A56B6B0}"/>
                    </a:ext>
                  </a:extLst>
                </p:cNvPr>
                <p:cNvSpPr/>
                <p:nvPr/>
              </p:nvSpPr>
              <p:spPr>
                <a:xfrm>
                  <a:off x="2480325" y="4536676"/>
                  <a:ext cx="522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US" sz="2800"/>
                </a:p>
              </p:txBody>
            </p:sp>
          </mc:Choice>
          <mc:Fallback xmlns="">
            <p:sp>
              <p:nvSpPr>
                <p:cNvPr id="2" name="Rectangle 1">
                  <a:extLst>
                    <a:ext uri="{FF2B5EF4-FFF2-40B4-BE49-F238E27FC236}">
                      <a16:creationId xmlns:a16="http://schemas.microsoft.com/office/drawing/2014/main" id="{4D072A62-2D14-D445-B8EB-90251A56B6B0}"/>
                    </a:ext>
                  </a:extLst>
                </p:cNvPr>
                <p:cNvSpPr>
                  <a:spLocks noRot="1" noChangeAspect="1" noMove="1" noResize="1" noEditPoints="1" noAdjustHandles="1" noChangeArrowheads="1" noChangeShapeType="1" noTextEdit="1"/>
                </p:cNvSpPr>
                <p:nvPr/>
              </p:nvSpPr>
              <p:spPr>
                <a:xfrm>
                  <a:off x="2480325" y="4536676"/>
                  <a:ext cx="522515" cy="523220"/>
                </a:xfrm>
                <a:prstGeom prst="rect">
                  <a:avLst/>
                </a:prstGeom>
                <a:blipFill>
                  <a:blip r:embed="rId11"/>
                  <a:stretch>
                    <a:fillRect r="-2381" b="-4762"/>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2F31080A-D1D0-1740-9DC2-7F714A9C639D}"/>
              </a:ext>
            </a:extLst>
          </p:cNvPr>
          <p:cNvGrpSpPr/>
          <p:nvPr/>
        </p:nvGrpSpPr>
        <p:grpSpPr>
          <a:xfrm>
            <a:off x="6278479" y="4861178"/>
            <a:ext cx="3996146" cy="806602"/>
            <a:chOff x="5637212" y="4730549"/>
            <a:chExt cx="3996146" cy="806602"/>
          </a:xfrm>
        </p:grpSpPr>
        <p:sp>
          <p:nvSpPr>
            <p:cNvPr id="46" name="Oval">
              <a:extLst>
                <a:ext uri="{FF2B5EF4-FFF2-40B4-BE49-F238E27FC236}">
                  <a16:creationId xmlns:a16="http://schemas.microsoft.com/office/drawing/2014/main" id="{9E0E0F1E-21B7-4204-8730-E9F24F18235A}"/>
                </a:ext>
              </a:extLst>
            </p:cNvPr>
            <p:cNvSpPr/>
            <p:nvPr/>
          </p:nvSpPr>
          <p:spPr>
            <a:xfrm>
              <a:off x="5637212" y="4730549"/>
              <a:ext cx="180910" cy="185268"/>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50" name="Knowledge used…">
              <a:extLst>
                <a:ext uri="{FF2B5EF4-FFF2-40B4-BE49-F238E27FC236}">
                  <a16:creationId xmlns:a16="http://schemas.microsoft.com/office/drawing/2014/main" id="{8B29F28C-BE2C-4175-B29A-F6153D8B4894}"/>
                </a:ext>
              </a:extLst>
            </p:cNvPr>
            <p:cNvSpPr txBox="1"/>
            <p:nvPr/>
          </p:nvSpPr>
          <p:spPr>
            <a:xfrm>
              <a:off x="7557986" y="4829269"/>
              <a:ext cx="2075372" cy="707882"/>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p>
              <a:pPr>
                <a:defRPr b="1">
                  <a:solidFill>
                    <a:srgbClr val="FFFFFF"/>
                  </a:solidFill>
                  <a:latin typeface="Arial"/>
                  <a:ea typeface="Arial"/>
                  <a:cs typeface="Arial"/>
                  <a:sym typeface="Arial"/>
                </a:defRPr>
              </a:pP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Knowledge used</a:t>
              </a:r>
            </a:p>
            <a:p>
              <a:pPr>
                <a:defRPr b="1">
                  <a:solidFill>
                    <a:srgbClr val="FFFFFF"/>
                  </a:solidFill>
                  <a:latin typeface="Arial"/>
                  <a:ea typeface="Arial"/>
                  <a:cs typeface="Arial"/>
                  <a:sym typeface="Arial"/>
                </a:defRPr>
              </a:pPr>
              <a:r>
                <a:rPr lang="en-GB"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a:t>
              </a:r>
              <a:r>
                <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 make a decision</a:t>
              </a:r>
            </a:p>
          </p:txBody>
        </p:sp>
        <p:sp>
          <p:nvSpPr>
            <p:cNvPr id="49" name="Connection Line">
              <a:extLst>
                <a:ext uri="{FF2B5EF4-FFF2-40B4-BE49-F238E27FC236}">
                  <a16:creationId xmlns:a16="http://schemas.microsoft.com/office/drawing/2014/main" id="{7FEC2C2C-2DE9-4C83-8E0A-479B702C8332}"/>
                </a:ext>
              </a:extLst>
            </p:cNvPr>
            <p:cNvSpPr/>
            <p:nvPr/>
          </p:nvSpPr>
          <p:spPr>
            <a:xfrm>
              <a:off x="5782816" y="4906333"/>
              <a:ext cx="1778001" cy="450562"/>
            </a:xfrm>
            <a:custGeom>
              <a:avLst/>
              <a:gdLst/>
              <a:ahLst/>
              <a:cxnLst>
                <a:cxn ang="0">
                  <a:pos x="wd2" y="hd2"/>
                </a:cxn>
                <a:cxn ang="5400000">
                  <a:pos x="wd2" y="hd2"/>
                </a:cxn>
                <a:cxn ang="10800000">
                  <a:pos x="wd2" y="hd2"/>
                </a:cxn>
                <a:cxn ang="16200000">
                  <a:pos x="wd2" y="hd2"/>
                </a:cxn>
              </a:cxnLst>
              <a:rect l="0" t="0" r="r" b="b"/>
              <a:pathLst>
                <a:path w="21600" h="16564" extrusionOk="0">
                  <a:moveTo>
                    <a:pt x="0" y="0"/>
                  </a:moveTo>
                  <a:cubicBezTo>
                    <a:pt x="6103" y="18812"/>
                    <a:pt x="13303" y="21600"/>
                    <a:pt x="21600" y="8365"/>
                  </a:cubicBezTo>
                </a:path>
              </a:pathLst>
            </a:custGeom>
            <a:noFill/>
            <a:ln w="25400" cap="flat">
              <a:solidFill>
                <a:schemeClr val="bg1"/>
              </a:solidFill>
              <a:prstDash val="solid"/>
              <a:round/>
              <a:headEnd type="stealth" w="med" len="med"/>
            </a:ln>
            <a:effectLst>
              <a:outerShdw blurRad="38100" dist="23000" dir="5400000" rotWithShape="0">
                <a:srgbClr val="000000">
                  <a:alpha val="35000"/>
                </a:srgbClr>
              </a:outerShdw>
            </a:effectLst>
          </p:spPr>
          <p:txBody>
            <a:bodyPr/>
            <a:lstStyle/>
            <a:p>
              <a:endParaRPr sz="200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sp>
        <p:nvSpPr>
          <p:cNvPr id="7" name="TextBox 6">
            <a:extLst>
              <a:ext uri="{FF2B5EF4-FFF2-40B4-BE49-F238E27FC236}">
                <a16:creationId xmlns:a16="http://schemas.microsoft.com/office/drawing/2014/main" id="{EF6F001B-5EB8-944F-BFD8-A704D7F429DF}"/>
              </a:ext>
            </a:extLst>
          </p:cNvPr>
          <p:cNvSpPr txBox="1"/>
          <p:nvPr/>
        </p:nvSpPr>
        <p:spPr>
          <a:xfrm>
            <a:off x="6772870" y="4085127"/>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2</a:t>
            </a:r>
          </a:p>
        </p:txBody>
      </p:sp>
      <p:sp>
        <p:nvSpPr>
          <p:cNvPr id="31" name="TextBox 30">
            <a:extLst>
              <a:ext uri="{FF2B5EF4-FFF2-40B4-BE49-F238E27FC236}">
                <a16:creationId xmlns:a16="http://schemas.microsoft.com/office/drawing/2014/main" id="{AC460CB2-933C-7949-8C06-5A09B9D6F268}"/>
              </a:ext>
            </a:extLst>
          </p:cNvPr>
          <p:cNvSpPr txBox="1"/>
          <p:nvPr/>
        </p:nvSpPr>
        <p:spPr>
          <a:xfrm>
            <a:off x="5119355" y="5539964"/>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1</a:t>
            </a:r>
          </a:p>
        </p:txBody>
      </p:sp>
      <p:sp>
        <p:nvSpPr>
          <p:cNvPr id="33" name="TextBox 32">
            <a:extLst>
              <a:ext uri="{FF2B5EF4-FFF2-40B4-BE49-F238E27FC236}">
                <a16:creationId xmlns:a16="http://schemas.microsoft.com/office/drawing/2014/main" id="{DD5CDFED-A3E3-8840-896E-B19C4AC4775A}"/>
              </a:ext>
            </a:extLst>
          </p:cNvPr>
          <p:cNvSpPr txBox="1"/>
          <p:nvPr/>
        </p:nvSpPr>
        <p:spPr>
          <a:xfrm>
            <a:off x="6258077" y="4349226"/>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3</a:t>
            </a:r>
          </a:p>
        </p:txBody>
      </p:sp>
      <p:sp>
        <p:nvSpPr>
          <p:cNvPr id="34" name="TextBox 33">
            <a:extLst>
              <a:ext uri="{FF2B5EF4-FFF2-40B4-BE49-F238E27FC236}">
                <a16:creationId xmlns:a16="http://schemas.microsoft.com/office/drawing/2014/main" id="{C3007B20-5991-AE4A-8555-19DF0D7F9659}"/>
              </a:ext>
            </a:extLst>
          </p:cNvPr>
          <p:cNvSpPr txBox="1"/>
          <p:nvPr/>
        </p:nvSpPr>
        <p:spPr>
          <a:xfrm>
            <a:off x="6382016" y="4744249"/>
            <a:ext cx="312906"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4</a:t>
            </a:r>
          </a:p>
        </p:txBody>
      </p:sp>
      <p:pic>
        <p:nvPicPr>
          <p:cNvPr id="36" name="Picture 35">
            <a:extLst>
              <a:ext uri="{FF2B5EF4-FFF2-40B4-BE49-F238E27FC236}">
                <a16:creationId xmlns:a16="http://schemas.microsoft.com/office/drawing/2014/main" id="{CAF91243-FFF7-482D-919F-4FF76742163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Tree>
    <p:extLst>
      <p:ext uri="{BB962C8B-B14F-4D97-AF65-F5344CB8AC3E}">
        <p14:creationId xmlns:p14="http://schemas.microsoft.com/office/powerpoint/2010/main" val="322804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1"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2C65755-251B-436C-ABA4-9BF7D0ED8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7C2746D-52D0-2747-9F41-CBB73B69ED56}"/>
              </a:ext>
            </a:extLst>
          </p:cNvPr>
          <p:cNvSpPr txBox="1"/>
          <p:nvPr/>
        </p:nvSpPr>
        <p:spPr>
          <a:xfrm>
            <a:off x="-914400" y="1100667"/>
            <a:ext cx="184731" cy="369332"/>
          </a:xfrm>
          <a:prstGeom prst="rect">
            <a:avLst/>
          </a:prstGeom>
          <a:noFill/>
        </p:spPr>
        <p:txBody>
          <a:bodyPr wrap="none" rtlCol="0">
            <a:spAutoFit/>
          </a:bodyPr>
          <a:lstStyle/>
          <a:p>
            <a:endParaRPr lang="en-US" dirty="0"/>
          </a:p>
        </p:txBody>
      </p:sp>
      <p:pic>
        <p:nvPicPr>
          <p:cNvPr id="16" name="Picture 15">
            <a:extLst>
              <a:ext uri="{FF2B5EF4-FFF2-40B4-BE49-F238E27FC236}">
                <a16:creationId xmlns:a16="http://schemas.microsoft.com/office/drawing/2014/main" id="{8C0B7B19-68B6-4589-8A30-D1E4A00D5BE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8" name="Title 1">
            <a:extLst>
              <a:ext uri="{FF2B5EF4-FFF2-40B4-BE49-F238E27FC236}">
                <a16:creationId xmlns:a16="http://schemas.microsoft.com/office/drawing/2014/main" id="{FF8AD2E0-65B6-F94E-AEE8-D3CFC0B2FE46}"/>
              </a:ext>
            </a:extLst>
          </p:cNvPr>
          <p:cNvSpPr txBox="1"/>
          <p:nvPr/>
        </p:nvSpPr>
        <p:spPr>
          <a:xfrm>
            <a:off x="209825" y="1260362"/>
            <a:ext cx="7549978" cy="4551644"/>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marL="457200" indent="-457200">
              <a:buSzPct val="100000"/>
              <a:buFont typeface="+mj-lt"/>
              <a:buAutoNum type="arabicPeriod"/>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Open Google Chrome.</a:t>
            </a:r>
          </a:p>
          <a:p>
            <a:pPr marL="457200" indent="-457200">
              <a:buSzPct val="100000"/>
              <a:buFont typeface="+mj-lt"/>
              <a:buAutoNum type="arabicPeriod"/>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Navigate to: </a:t>
            </a:r>
            <a:r>
              <a:rPr lang="en-GB" sz="2000" b="1" dirty="0">
                <a:sym typeface="Arial"/>
                <a:hlinkClick r:id="rId5"/>
              </a:rPr>
              <a:t>https://github.com/scienceguyrob/AI4AstroMasterclass</a:t>
            </a:r>
            <a:endParaRPr lang="en-GB" sz="2000" b="1" dirty="0">
              <a:sym typeface="Arial"/>
            </a:endParaRPr>
          </a:p>
          <a:p>
            <a:pPr marL="457200" indent="-457200">
              <a:buSzPct val="100000"/>
              <a:buFont typeface="+mj-lt"/>
              <a:buAutoNum type="arabicPeriod"/>
              <a:defRPr sz="2000" b="1">
                <a:solidFill>
                  <a:srgbClr val="FFFFFF"/>
                </a:solidFill>
                <a:latin typeface="Arial"/>
                <a:ea typeface="Arial"/>
                <a:cs typeface="Arial"/>
                <a:sym typeface="Arial"/>
              </a:defRPr>
            </a:pP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Click the file: “</a:t>
            </a:r>
            <a:r>
              <a:rPr lang="en-GB" sz="2000" b="1"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sym typeface="Arial"/>
              </a:rPr>
              <a:t>A.I. for Astrophysics Masterclass - Classifying </a:t>
            </a:r>
            <a:r>
              <a:rPr lang="en-GB" sz="2000" b="1" dirty="0" err="1">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sym typeface="Arial"/>
              </a:rPr>
              <a:t>Pulsars.ipynb</a:t>
            </a: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a:t>
            </a:r>
          </a:p>
          <a:p>
            <a:pPr marL="457200" indent="-457200">
              <a:buSzPct val="100000"/>
              <a:buFont typeface="+mj-lt"/>
              <a:buAutoNum type="arabicPeriod"/>
              <a:defRPr sz="2000" b="1">
                <a:solidFill>
                  <a:srgbClr val="FFFFFF"/>
                </a:solidFill>
                <a:latin typeface="Arial"/>
                <a:ea typeface="Arial"/>
                <a:cs typeface="Arial"/>
                <a:sym typeface="Arial"/>
              </a:defRPr>
            </a:pP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There is a button with the text “</a:t>
            </a:r>
            <a:r>
              <a:rPr lang="en-GB" sz="2000" b="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Raw</a:t>
            </a: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 on it – click it. This will load the resource into your browser.</a:t>
            </a:r>
          </a:p>
          <a:p>
            <a:pPr marL="457200" indent="-457200">
              <a:buSzPct val="100000"/>
              <a:buFont typeface="+mj-lt"/>
              <a:buAutoNum type="arabicPeriod"/>
              <a:defRPr sz="2000" b="1">
                <a:solidFill>
                  <a:srgbClr val="FFFFFF"/>
                </a:solidFill>
                <a:latin typeface="Arial"/>
                <a:ea typeface="Arial"/>
                <a:cs typeface="Arial"/>
                <a:sym typeface="Arial"/>
              </a:defRPr>
            </a:pP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Save the content to your own machine – left click and choose the “</a:t>
            </a:r>
            <a:r>
              <a:rPr lang="en-GB" sz="2000" b="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Save as</a:t>
            </a: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 option that appears on the popup menu. Keep the </a:t>
            </a:r>
            <a:r>
              <a:rPr lang="en-GB" sz="2000" b="1"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sym typeface="Arial"/>
              </a:rPr>
              <a:t>.</a:t>
            </a:r>
            <a:r>
              <a:rPr lang="en-GB" sz="2000" b="1" dirty="0" err="1">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sym typeface="Arial"/>
              </a:rPr>
              <a:t>ipynb</a:t>
            </a: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 file extension.</a:t>
            </a:r>
          </a:p>
          <a:p>
            <a:pPr marL="457200" indent="-457200">
              <a:buSzPct val="100000"/>
              <a:buFont typeface="+mj-lt"/>
              <a:buAutoNum type="arabicPeriod"/>
              <a:defRPr sz="2000" b="1">
                <a:solidFill>
                  <a:srgbClr val="FFFFFF"/>
                </a:solidFill>
                <a:latin typeface="Arial"/>
                <a:ea typeface="Arial"/>
                <a:cs typeface="Arial"/>
                <a:sym typeface="Arial"/>
              </a:defRPr>
            </a:pP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Open Google </a:t>
            </a:r>
            <a:r>
              <a:rPr lang="en-GB" sz="2000" b="1" dirty="0" err="1">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Colab</a:t>
            </a:r>
            <a:r>
              <a:rPr lang="en-GB" sz="2000" b="1"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sym typeface="Arial"/>
              </a:rPr>
              <a:t>: </a:t>
            </a:r>
            <a:r>
              <a:rPr lang="en-GB" sz="2000" b="1" dirty="0">
                <a:sym typeface="Arial"/>
                <a:hlinkClick r:id="rId6"/>
              </a:rPr>
              <a:t>https://colab.research.google.com/</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p>
          <a:p>
            <a:pPr marL="457200" indent="-457200">
              <a:buSzPct val="100000"/>
              <a:buFont typeface="+mj-lt"/>
              <a:buAutoNum type="arabicPeriod"/>
              <a:defRPr sz="2000" b="1">
                <a:solidFill>
                  <a:srgbClr val="FFFFFF"/>
                </a:solidFill>
                <a:latin typeface="Arial"/>
                <a:ea typeface="Arial"/>
                <a:cs typeface="Arial"/>
                <a:sym typeface="Arial"/>
              </a:defRPr>
            </a:pP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Click the </a:t>
            </a:r>
            <a:r>
              <a:rPr lang="en-GB" sz="2000"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File</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menu, click “</a:t>
            </a:r>
            <a:r>
              <a:rPr lang="en-GB" sz="2000"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Upload Notebook</a:t>
            </a:r>
            <a:r>
              <a:rPr lang="en-GB" sz="2000" dirty="0">
                <a:solidFill>
                  <a:srgbClr val="FFFF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Choose the file you saved on your machine.</a:t>
            </a:r>
          </a:p>
        </p:txBody>
      </p:sp>
      <p:pic>
        <p:nvPicPr>
          <p:cNvPr id="5" name="Picture 4">
            <a:extLst>
              <a:ext uri="{FF2B5EF4-FFF2-40B4-BE49-F238E27FC236}">
                <a16:creationId xmlns:a16="http://schemas.microsoft.com/office/drawing/2014/main" id="{3C24D153-C157-F948-A586-17F17681FB7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759803" y="1783059"/>
            <a:ext cx="4209880" cy="3291882"/>
          </a:xfrm>
          <a:prstGeom prst="rect">
            <a:avLst/>
          </a:prstGeom>
          <a:ln>
            <a:noFill/>
          </a:ln>
          <a:effectLst>
            <a:softEdge rad="112500"/>
          </a:effectLst>
        </p:spPr>
      </p:pic>
      <p:sp>
        <p:nvSpPr>
          <p:cNvPr id="9" name="CustomShape 2">
            <a:extLst>
              <a:ext uri="{FF2B5EF4-FFF2-40B4-BE49-F238E27FC236}">
                <a16:creationId xmlns:a16="http://schemas.microsoft.com/office/drawing/2014/main" id="{A9E59E6F-6EFA-426C-A175-EC8DC499BC88}"/>
              </a:ext>
            </a:extLst>
          </p:cNvPr>
          <p:cNvSpPr/>
          <p:nvPr/>
        </p:nvSpPr>
        <p:spPr>
          <a:xfrm>
            <a:off x="2444585" y="212552"/>
            <a:ext cx="730283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rPr>
              <a:t>Accessing the Masterclass Resource</a:t>
            </a:r>
            <a:endParaRPr lang="en-US" sz="36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89649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969210"/>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22" name="CustomShape 2">
            <a:extLst>
              <a:ext uri="{FF2B5EF4-FFF2-40B4-BE49-F238E27FC236}">
                <a16:creationId xmlns:a16="http://schemas.microsoft.com/office/drawing/2014/main" id="{52BE55E6-C83B-644A-8F64-60C1A2741830}"/>
              </a:ext>
            </a:extLst>
          </p:cNvPr>
          <p:cNvSpPr/>
          <p:nvPr/>
        </p:nvSpPr>
        <p:spPr>
          <a:xfrm>
            <a:off x="2785533" y="3098714"/>
            <a:ext cx="6620933"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3600" spc="-1" dirty="0">
                <a:solidFill>
                  <a:schemeClr val="bg1"/>
                </a:solidFill>
                <a:effectLst>
                  <a:outerShdw blurRad="50800" dist="38100" dir="2700000" algn="tl" rotWithShape="0">
                    <a:prstClr val="black">
                      <a:alpha val="40000"/>
                    </a:prstClr>
                  </a:outerShdw>
                </a:effectLst>
                <a:latin typeface="Calibri"/>
              </a:rPr>
              <a:t>Astrophysics Background</a:t>
            </a:r>
            <a:endParaRPr lang="en-US"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1403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54B73-56A1-8D4B-A93C-204155565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1" y="-10786"/>
            <a:ext cx="12435959" cy="6998182"/>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pic>
        <p:nvPicPr>
          <p:cNvPr id="9" name="Picture 8">
            <a:extLst>
              <a:ext uri="{FF2B5EF4-FFF2-40B4-BE49-F238E27FC236}">
                <a16:creationId xmlns:a16="http://schemas.microsoft.com/office/drawing/2014/main" id="{5ABC18DA-DFBD-7248-AB91-372DACAA17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568" y="3928914"/>
            <a:ext cx="3561046" cy="2762041"/>
          </a:xfrm>
          <a:prstGeom prst="rect">
            <a:avLst/>
          </a:prstGeom>
          <a:ln>
            <a:noFill/>
          </a:ln>
          <a:effectLst>
            <a:softEdge rad="112500"/>
          </a:effectLst>
        </p:spPr>
      </p:pic>
      <p:pic>
        <p:nvPicPr>
          <p:cNvPr id="13" name="Picture 12">
            <a:extLst>
              <a:ext uri="{FF2B5EF4-FFF2-40B4-BE49-F238E27FC236}">
                <a16:creationId xmlns:a16="http://schemas.microsoft.com/office/drawing/2014/main" id="{F688CFFA-55F0-9F49-92BA-4CACDAE5F9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617" y="3928913"/>
            <a:ext cx="4933356" cy="2762041"/>
          </a:xfrm>
          <a:prstGeom prst="rect">
            <a:avLst/>
          </a:prstGeom>
          <a:ln>
            <a:noFill/>
          </a:ln>
          <a:effectLst>
            <a:softEdge rad="112500"/>
          </a:effectLst>
        </p:spPr>
      </p:pic>
    </p:spTree>
    <p:extLst>
      <p:ext uri="{BB962C8B-B14F-4D97-AF65-F5344CB8AC3E}">
        <p14:creationId xmlns:p14="http://schemas.microsoft.com/office/powerpoint/2010/main" val="7702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969210"/>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pic>
        <p:nvPicPr>
          <p:cNvPr id="5" name="Picture 4">
            <a:extLst>
              <a:ext uri="{FF2B5EF4-FFF2-40B4-BE49-F238E27FC236}">
                <a16:creationId xmlns:a16="http://schemas.microsoft.com/office/drawing/2014/main" id="{AC30A5FE-7854-4C45-8651-6D128B629C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5259" y="2176708"/>
            <a:ext cx="1975345" cy="2408194"/>
          </a:xfrm>
          <a:prstGeom prst="rect">
            <a:avLst/>
          </a:prstGeom>
          <a:ln>
            <a:noFill/>
          </a:ln>
          <a:effectLst>
            <a:softEdge rad="112500"/>
          </a:effectLst>
        </p:spPr>
      </p:pic>
      <p:pic>
        <p:nvPicPr>
          <p:cNvPr id="7" name="Picture 6">
            <a:extLst>
              <a:ext uri="{FF2B5EF4-FFF2-40B4-BE49-F238E27FC236}">
                <a16:creationId xmlns:a16="http://schemas.microsoft.com/office/drawing/2014/main" id="{F414CB3E-D382-F84F-9012-2717183EB6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123" y="2224903"/>
            <a:ext cx="2450978" cy="2408193"/>
          </a:xfrm>
          <a:prstGeom prst="rect">
            <a:avLst/>
          </a:prstGeom>
          <a:ln>
            <a:noFill/>
          </a:ln>
          <a:effectLst>
            <a:softEdge rad="112500"/>
          </a:effectLst>
        </p:spPr>
      </p:pic>
      <p:pic>
        <p:nvPicPr>
          <p:cNvPr id="11" name="Picture 10">
            <a:extLst>
              <a:ext uri="{FF2B5EF4-FFF2-40B4-BE49-F238E27FC236}">
                <a16:creationId xmlns:a16="http://schemas.microsoft.com/office/drawing/2014/main" id="{029648B9-9703-4E42-AE79-C3308D192C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6267" y="2224903"/>
            <a:ext cx="1975344" cy="2408193"/>
          </a:xfrm>
          <a:prstGeom prst="rect">
            <a:avLst/>
          </a:prstGeom>
          <a:ln>
            <a:noFill/>
          </a:ln>
          <a:effectLst>
            <a:softEdge rad="112500"/>
          </a:effectLst>
        </p:spPr>
      </p:pic>
      <p:pic>
        <p:nvPicPr>
          <p:cNvPr id="9" name="Picture 8">
            <a:extLst>
              <a:ext uri="{FF2B5EF4-FFF2-40B4-BE49-F238E27FC236}">
                <a16:creationId xmlns:a16="http://schemas.microsoft.com/office/drawing/2014/main" id="{3868BE71-6322-0743-9D35-7EBF5480A8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1611" y="2202588"/>
            <a:ext cx="1983648" cy="2418316"/>
          </a:xfrm>
          <a:prstGeom prst="rect">
            <a:avLst/>
          </a:prstGeom>
          <a:ln>
            <a:noFill/>
          </a:ln>
          <a:effectLst>
            <a:softEdge rad="112500"/>
          </a:effectLst>
        </p:spPr>
      </p:pic>
      <p:cxnSp>
        <p:nvCxnSpPr>
          <p:cNvPr id="13" name="Straight Arrow Connector 12">
            <a:extLst>
              <a:ext uri="{FF2B5EF4-FFF2-40B4-BE49-F238E27FC236}">
                <a16:creationId xmlns:a16="http://schemas.microsoft.com/office/drawing/2014/main" id="{F5227285-80DA-C441-8816-8FF741C916A2}"/>
              </a:ext>
            </a:extLst>
          </p:cNvPr>
          <p:cNvCxnSpPr>
            <a:cxnSpLocks/>
          </p:cNvCxnSpPr>
          <p:nvPr/>
        </p:nvCxnSpPr>
        <p:spPr>
          <a:xfrm>
            <a:off x="690113" y="5675461"/>
            <a:ext cx="1061049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6AD0A27-06E5-D648-862A-5F52DC872AAC}"/>
              </a:ext>
            </a:extLst>
          </p:cNvPr>
          <p:cNvSpPr txBox="1"/>
          <p:nvPr/>
        </p:nvSpPr>
        <p:spPr>
          <a:xfrm>
            <a:off x="5739972" y="5816314"/>
            <a:ext cx="712054" cy="400110"/>
          </a:xfrm>
          <a:prstGeom prst="rect">
            <a:avLst/>
          </a:prstGeom>
          <a:noFill/>
        </p:spPr>
        <p:txBody>
          <a:bodyPr wrap="none" rtlCol="0">
            <a:spAutoFit/>
          </a:bodyPr>
          <a:lstStyle/>
          <a:p>
            <a:pPr algn="ctr"/>
            <a:r>
              <a:rPr lang="en-GB" sz="2000" b="1" dirty="0">
                <a:solidFill>
                  <a:schemeClr val="bg1"/>
                </a:solidFill>
                <a:effectLst>
                  <a:outerShdw blurRad="50800" dist="38100" dir="2700000" algn="tl" rotWithShape="0">
                    <a:prstClr val="black">
                      <a:alpha val="40000"/>
                    </a:prstClr>
                  </a:outerShdw>
                </a:effectLst>
              </a:rPr>
              <a:t>Time</a:t>
            </a:r>
          </a:p>
        </p:txBody>
      </p:sp>
      <p:sp>
        <p:nvSpPr>
          <p:cNvPr id="19" name="TextBox 18">
            <a:extLst>
              <a:ext uri="{FF2B5EF4-FFF2-40B4-BE49-F238E27FC236}">
                <a16:creationId xmlns:a16="http://schemas.microsoft.com/office/drawing/2014/main" id="{F4ED61AC-2E63-AB44-A30F-163F2EFF5ECD}"/>
              </a:ext>
            </a:extLst>
          </p:cNvPr>
          <p:cNvSpPr txBox="1"/>
          <p:nvPr/>
        </p:nvSpPr>
        <p:spPr>
          <a:xfrm>
            <a:off x="830480" y="4658488"/>
            <a:ext cx="2088264" cy="400110"/>
          </a:xfrm>
          <a:prstGeom prst="rect">
            <a:avLst/>
          </a:prstGeom>
          <a:noFill/>
        </p:spPr>
        <p:txBody>
          <a:bodyPr wrap="none" rtlCol="0">
            <a:spAutoFit/>
          </a:bodyPr>
          <a:lstStyle/>
          <a:p>
            <a:pPr algn="ctr"/>
            <a:r>
              <a:rPr lang="en-GB" sz="2000" b="1" dirty="0">
                <a:solidFill>
                  <a:schemeClr val="bg1"/>
                </a:solidFill>
                <a:effectLst>
                  <a:outerShdw blurRad="50800" dist="38100" dir="2700000" algn="tl" rotWithShape="0">
                    <a:prstClr val="black">
                      <a:alpha val="40000"/>
                    </a:prstClr>
                  </a:outerShdw>
                </a:effectLst>
              </a:rPr>
              <a:t>Geocentric Model</a:t>
            </a:r>
          </a:p>
        </p:txBody>
      </p:sp>
      <p:pic>
        <p:nvPicPr>
          <p:cNvPr id="16" name="Picture 15">
            <a:extLst>
              <a:ext uri="{FF2B5EF4-FFF2-40B4-BE49-F238E27FC236}">
                <a16:creationId xmlns:a16="http://schemas.microsoft.com/office/drawing/2014/main" id="{DAAD7B0B-8740-CD45-8B5C-0F66858F27F2}"/>
              </a:ext>
            </a:extLst>
          </p:cNvPr>
          <p:cNvPicPr>
            <a:picLocks noChangeAspect="1"/>
          </p:cNvPicPr>
          <p:nvPr/>
        </p:nvPicPr>
        <p:blipFill rotWithShape="1">
          <a:blip r:embed="rId9">
            <a:extLst>
              <a:ext uri="{28A0092B-C50C-407E-A947-70E740481C1C}">
                <a14:useLocalDpi xmlns:a14="http://schemas.microsoft.com/office/drawing/2010/main" val="0"/>
              </a:ext>
            </a:extLst>
          </a:blip>
          <a:srcRect b="11262"/>
          <a:stretch/>
        </p:blipFill>
        <p:spPr>
          <a:xfrm>
            <a:off x="3258859" y="2214779"/>
            <a:ext cx="1987283" cy="2418317"/>
          </a:xfrm>
          <a:prstGeom prst="rect">
            <a:avLst/>
          </a:prstGeom>
          <a:ln>
            <a:noFill/>
          </a:ln>
          <a:effectLst>
            <a:softEdge rad="112500"/>
          </a:effectLst>
        </p:spPr>
      </p:pic>
      <p:sp>
        <p:nvSpPr>
          <p:cNvPr id="23" name="TextBox 22">
            <a:extLst>
              <a:ext uri="{FF2B5EF4-FFF2-40B4-BE49-F238E27FC236}">
                <a16:creationId xmlns:a16="http://schemas.microsoft.com/office/drawing/2014/main" id="{BBB55BCD-5325-7149-840C-0CEFB5BA1AEA}"/>
              </a:ext>
            </a:extLst>
          </p:cNvPr>
          <p:cNvSpPr txBox="1"/>
          <p:nvPr/>
        </p:nvSpPr>
        <p:spPr>
          <a:xfrm>
            <a:off x="3096166" y="4669717"/>
            <a:ext cx="2211696" cy="400110"/>
          </a:xfrm>
          <a:prstGeom prst="rect">
            <a:avLst/>
          </a:prstGeom>
          <a:noFill/>
        </p:spPr>
        <p:txBody>
          <a:bodyPr wrap="none" rtlCol="0">
            <a:spAutoFit/>
          </a:bodyPr>
          <a:lstStyle/>
          <a:p>
            <a:pPr algn="ctr"/>
            <a:r>
              <a:rPr lang="en-GB" sz="2000" b="1" dirty="0">
                <a:solidFill>
                  <a:schemeClr val="bg1"/>
                </a:solidFill>
                <a:effectLst>
                  <a:outerShdw blurRad="50800" dist="38100" dir="2700000" algn="tl" rotWithShape="0">
                    <a:prstClr val="black">
                      <a:alpha val="40000"/>
                    </a:prstClr>
                  </a:outerShdw>
                </a:effectLst>
              </a:rPr>
              <a:t>Heliocentric Model</a:t>
            </a:r>
          </a:p>
        </p:txBody>
      </p:sp>
      <p:sp>
        <p:nvSpPr>
          <p:cNvPr id="24" name="TextBox 23">
            <a:extLst>
              <a:ext uri="{FF2B5EF4-FFF2-40B4-BE49-F238E27FC236}">
                <a16:creationId xmlns:a16="http://schemas.microsoft.com/office/drawing/2014/main" id="{FA926C86-244A-7447-A317-B18BECDFF962}"/>
              </a:ext>
            </a:extLst>
          </p:cNvPr>
          <p:cNvSpPr txBox="1"/>
          <p:nvPr/>
        </p:nvSpPr>
        <p:spPr>
          <a:xfrm>
            <a:off x="5496827" y="4644311"/>
            <a:ext cx="1833772" cy="400110"/>
          </a:xfrm>
          <a:prstGeom prst="rect">
            <a:avLst/>
          </a:prstGeom>
          <a:noFill/>
        </p:spPr>
        <p:txBody>
          <a:bodyPr wrap="none" rtlCol="0">
            <a:spAutoFit/>
          </a:bodyPr>
          <a:lstStyle/>
          <a:p>
            <a:pPr algn="ctr"/>
            <a:r>
              <a:rPr lang="en-GB" sz="2000" b="1" dirty="0">
                <a:solidFill>
                  <a:schemeClr val="bg1"/>
                </a:solidFill>
                <a:effectLst>
                  <a:outerShdw blurRad="50800" dist="38100" dir="2700000" algn="tl" rotWithShape="0">
                    <a:prstClr val="black">
                      <a:alpha val="40000"/>
                    </a:prstClr>
                  </a:outerShdw>
                </a:effectLst>
              </a:rPr>
              <a:t>Laws of Motion</a:t>
            </a:r>
          </a:p>
        </p:txBody>
      </p:sp>
      <p:sp>
        <p:nvSpPr>
          <p:cNvPr id="25" name="TextBox 24">
            <a:extLst>
              <a:ext uri="{FF2B5EF4-FFF2-40B4-BE49-F238E27FC236}">
                <a16:creationId xmlns:a16="http://schemas.microsoft.com/office/drawing/2014/main" id="{299EA489-D750-6242-B7AC-F8CEA90E47E6}"/>
              </a:ext>
            </a:extLst>
          </p:cNvPr>
          <p:cNvSpPr txBox="1"/>
          <p:nvPr/>
        </p:nvSpPr>
        <p:spPr>
          <a:xfrm>
            <a:off x="7782887" y="4658488"/>
            <a:ext cx="951222" cy="400110"/>
          </a:xfrm>
          <a:prstGeom prst="rect">
            <a:avLst/>
          </a:prstGeom>
          <a:noFill/>
        </p:spPr>
        <p:txBody>
          <a:bodyPr wrap="none" rtlCol="0">
            <a:spAutoFit/>
          </a:bodyPr>
          <a:lstStyle/>
          <a:p>
            <a:pPr algn="ctr"/>
            <a:r>
              <a:rPr lang="en-GB" sz="2000" b="1" dirty="0">
                <a:solidFill>
                  <a:schemeClr val="bg1"/>
                </a:solidFill>
                <a:effectLst>
                  <a:outerShdw blurRad="50800" dist="38100" dir="2700000" algn="tl" rotWithShape="0">
                    <a:prstClr val="black">
                      <a:alpha val="40000"/>
                    </a:prstClr>
                  </a:outerShdw>
                </a:effectLst>
              </a:rPr>
              <a:t>Gravity</a:t>
            </a:r>
          </a:p>
        </p:txBody>
      </p:sp>
      <p:sp>
        <p:nvSpPr>
          <p:cNvPr id="26" name="TextBox 25">
            <a:extLst>
              <a:ext uri="{FF2B5EF4-FFF2-40B4-BE49-F238E27FC236}">
                <a16:creationId xmlns:a16="http://schemas.microsoft.com/office/drawing/2014/main" id="{C22206CF-631F-4240-BDCF-5C3C66DE5E91}"/>
              </a:ext>
            </a:extLst>
          </p:cNvPr>
          <p:cNvSpPr txBox="1"/>
          <p:nvPr/>
        </p:nvSpPr>
        <p:spPr>
          <a:xfrm>
            <a:off x="9673960" y="4658488"/>
            <a:ext cx="1186800" cy="400110"/>
          </a:xfrm>
          <a:prstGeom prst="rect">
            <a:avLst/>
          </a:prstGeom>
          <a:noFill/>
        </p:spPr>
        <p:txBody>
          <a:bodyPr wrap="none" rtlCol="0">
            <a:spAutoFit/>
          </a:bodyPr>
          <a:lstStyle/>
          <a:p>
            <a:pPr algn="ctr"/>
            <a:r>
              <a:rPr lang="en-GB" sz="2000" b="1" dirty="0">
                <a:solidFill>
                  <a:schemeClr val="bg1"/>
                </a:solidFill>
                <a:effectLst>
                  <a:outerShdw blurRad="50800" dist="38100" dir="2700000" algn="tl" rotWithShape="0">
                    <a:prstClr val="black">
                      <a:alpha val="40000"/>
                    </a:prstClr>
                  </a:outerShdw>
                </a:effectLst>
              </a:rPr>
              <a:t>Relativity</a:t>
            </a:r>
          </a:p>
        </p:txBody>
      </p:sp>
      <p:sp>
        <p:nvSpPr>
          <p:cNvPr id="27" name="CustomShape 2">
            <a:extLst>
              <a:ext uri="{FF2B5EF4-FFF2-40B4-BE49-F238E27FC236}">
                <a16:creationId xmlns:a16="http://schemas.microsoft.com/office/drawing/2014/main" id="{E94CD9A2-039F-4F45-8CD6-95198BD9FC85}"/>
              </a:ext>
            </a:extLst>
          </p:cNvPr>
          <p:cNvSpPr/>
          <p:nvPr/>
        </p:nvSpPr>
        <p:spPr>
          <a:xfrm>
            <a:off x="3219600"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Some History</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238850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1709905-6257-4071-9778-73FB866F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969210"/>
          </a:xfrm>
          <a:prstGeom prst="rect">
            <a:avLst/>
          </a:prstGeom>
        </p:spPr>
      </p:pic>
      <p:pic>
        <p:nvPicPr>
          <p:cNvPr id="30" name="Picture 29">
            <a:extLst>
              <a:ext uri="{FF2B5EF4-FFF2-40B4-BE49-F238E27FC236}">
                <a16:creationId xmlns:a16="http://schemas.microsoft.com/office/drawing/2014/main" id="{B2583B3C-B129-4298-A50A-39AF15435B8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pic>
        <p:nvPicPr>
          <p:cNvPr id="3" name="Picture 2">
            <a:extLst>
              <a:ext uri="{FF2B5EF4-FFF2-40B4-BE49-F238E27FC236}">
                <a16:creationId xmlns:a16="http://schemas.microsoft.com/office/drawing/2014/main" id="{52EBB34C-50C9-6F4A-AE95-9F8E9AEF5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6211" y="1628255"/>
            <a:ext cx="6959578" cy="4564252"/>
          </a:xfrm>
          <a:prstGeom prst="rect">
            <a:avLst/>
          </a:prstGeom>
          <a:ln>
            <a:noFill/>
          </a:ln>
          <a:effectLst>
            <a:softEdge rad="112500"/>
          </a:effectLst>
        </p:spPr>
      </p:pic>
      <p:sp>
        <p:nvSpPr>
          <p:cNvPr id="10" name="CustomShape 2">
            <a:extLst>
              <a:ext uri="{FF2B5EF4-FFF2-40B4-BE49-F238E27FC236}">
                <a16:creationId xmlns:a16="http://schemas.microsoft.com/office/drawing/2014/main" id="{0D257AEE-EB33-0541-ABBD-BFBF3AACC9CB}"/>
              </a:ext>
            </a:extLst>
          </p:cNvPr>
          <p:cNvSpPr/>
          <p:nvPr/>
        </p:nvSpPr>
        <p:spPr>
          <a:xfrm>
            <a:off x="3219600" y="212552"/>
            <a:ext cx="5752800" cy="6390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dirty="0">
                <a:solidFill>
                  <a:schemeClr val="bg1"/>
                </a:solidFill>
                <a:effectLst>
                  <a:outerShdw blurRad="50800" dist="38100" dir="2700000" algn="tl" rotWithShape="0">
                    <a:prstClr val="black">
                      <a:alpha val="40000"/>
                    </a:prstClr>
                  </a:outerShdw>
                </a:effectLst>
                <a:latin typeface="Calibri"/>
              </a:rPr>
              <a:t>Natural Labs?</a:t>
            </a:r>
            <a:endParaRPr lang="en-GB" sz="3600" b="0" strike="noStrike" spc="-1" dirty="0">
              <a:solidFill>
                <a:schemeClr val="bg1"/>
              </a:solidFill>
              <a:effectLst>
                <a:outerShdw blurRad="50800" dist="38100" dir="2700000" algn="tl" rotWithShape="0">
                  <a:prstClr val="black">
                    <a:alpha val="40000"/>
                  </a:prstClr>
                </a:outerShdw>
              </a:effectLst>
              <a:latin typeface="Arial"/>
            </a:endParaRPr>
          </a:p>
        </p:txBody>
      </p:sp>
    </p:spTree>
    <p:extLst>
      <p:ext uri="{BB962C8B-B14F-4D97-AF65-F5344CB8AC3E}">
        <p14:creationId xmlns:p14="http://schemas.microsoft.com/office/powerpoint/2010/main" val="10709078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SLIDE_ID_2" val="{B6B02E50-CE71-4A05-ACB8-BA973042C4FB}"/>
  <p:tag name="GENSWF_ADVANCE_TIME" val="5.000"/>
  <p:tag name="TIMING" val="|0.001|0.001|0.001|0.001|0.001|0.001|0.001|0.001|0.001|0.001|0.001|0.001"/>
  <p:tag name="ISPRING_CUSTOM_TIMING_USED" val="1"/>
</p:tagLst>
</file>

<file path=ppt/tags/tag10.xml><?xml version="1.0" encoding="utf-8"?>
<p:tagLst xmlns:a="http://schemas.openxmlformats.org/drawingml/2006/main" xmlns:r="http://schemas.openxmlformats.org/officeDocument/2006/relationships" xmlns:p="http://schemas.openxmlformats.org/presentationml/2006/main">
  <p:tag name="ISPRING_SLIDE_ID_2" val="{161E3573-F3B1-428C-ADA0-38381C36C367}"/>
  <p:tag name="GENSWF_ADVANCE_TIME" val="5.000"/>
  <p:tag name="TIMING" val="|0.001|0.001|0.001"/>
  <p:tag name="ISPRING_CUSTOM_TIMING_USED" val="1"/>
</p:tagLst>
</file>

<file path=ppt/tags/tag11.xml><?xml version="1.0" encoding="utf-8"?>
<p:tagLst xmlns:a="http://schemas.openxmlformats.org/drawingml/2006/main" xmlns:r="http://schemas.openxmlformats.org/officeDocument/2006/relationships" xmlns:p="http://schemas.openxmlformats.org/presentationml/2006/main">
  <p:tag name="ISPRING_SLIDE_ID_2" val="{C9ACA5A3-AB8A-4C81-96C4-3056072C286D}"/>
  <p:tag name="GENSWF_ADVANCE_TIME" val="5.000"/>
  <p:tag name="TIMING" val="|0.001|0.001|0.001|0.001|0.001"/>
  <p:tag name="ISPRING_CUSTOM_TIMING_USED" val="1"/>
</p:tagLst>
</file>

<file path=ppt/tags/tag12.xml><?xml version="1.0" encoding="utf-8"?>
<p:tagLst xmlns:a="http://schemas.openxmlformats.org/drawingml/2006/main" xmlns:r="http://schemas.openxmlformats.org/officeDocument/2006/relationships" xmlns:p="http://schemas.openxmlformats.org/presentationml/2006/main">
  <p:tag name="ISPRING_SLIDE_ID_2" val="{C0DA4BD9-F5BA-4B9E-84FD-24248BAB6774}"/>
  <p:tag name="GENSWF_ADVANCE_TIME" val="5.000"/>
  <p:tag name="TIMING" val="|0.001|0.001|0.001|0.001|0.001|0.001"/>
  <p:tag name="ISPRING_CUSTOM_TIMING_USED" val="1"/>
</p:tagLst>
</file>

<file path=ppt/tags/tag13.xml><?xml version="1.0" encoding="utf-8"?>
<p:tagLst xmlns:a="http://schemas.openxmlformats.org/drawingml/2006/main" xmlns:r="http://schemas.openxmlformats.org/officeDocument/2006/relationships" xmlns:p="http://schemas.openxmlformats.org/presentationml/2006/main">
  <p:tag name="ISPRING_SLIDE_ID_2" val="{493B3616-A0C1-4CA6-AB48-48D375334EAC}"/>
  <p:tag name="GENSWF_ADVANCE_TIME" val="5.000"/>
  <p:tag name="TIMING" val="|0.001|0.001|0.001|0.001|0.001|0.001"/>
  <p:tag name="ISPRING_CUSTOM_TIMING_USED" val="1"/>
</p:tagLst>
</file>

<file path=ppt/tags/tag14.xml><?xml version="1.0" encoding="utf-8"?>
<p:tagLst xmlns:a="http://schemas.openxmlformats.org/drawingml/2006/main" xmlns:r="http://schemas.openxmlformats.org/officeDocument/2006/relationships" xmlns:p="http://schemas.openxmlformats.org/presentationml/2006/main">
  <p:tag name="ISPRING_SLIDE_ID_2" val="{0616B543-F61A-4767-AF87-214BC893B140}"/>
  <p:tag name="GENSWF_ADVANCE_TIME" val="5.000"/>
  <p:tag name="TIMING" val="|0.001"/>
  <p:tag name="ISPRING_CUSTOM_TIMING_USED" val="1"/>
</p:tagLst>
</file>

<file path=ppt/tags/tag15.xml><?xml version="1.0" encoding="utf-8"?>
<p:tagLst xmlns:a="http://schemas.openxmlformats.org/drawingml/2006/main" xmlns:r="http://schemas.openxmlformats.org/officeDocument/2006/relationships" xmlns:p="http://schemas.openxmlformats.org/presentationml/2006/main">
  <p:tag name="ISPRING_SLIDE_ID_2" val="{FDB92197-5031-452F-96B5-9F67BA3E8FA0}"/>
  <p:tag name="GENSWF_ADVANCE_TIME" val="5.000"/>
  <p:tag name="TIMING" val="|0.001|0.001|0.001|0.001|0.001|0.001|0.001|0.001"/>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_2" val="{E78CF9AE-326F-422D-A113-5D4CC280BB0A}"/>
  <p:tag name="GENSWF_ADVANCE_TIME" val="5.000"/>
  <p:tag name="TIMING" val="|0.001|0.001|0.001|0.001"/>
  <p:tag name="ISPRING_CUSTOM_TIMING_USED" val="1"/>
</p:tagLst>
</file>

<file path=ppt/tags/tag3.xml><?xml version="1.0" encoding="utf-8"?>
<p:tagLst xmlns:a="http://schemas.openxmlformats.org/drawingml/2006/main" xmlns:r="http://schemas.openxmlformats.org/officeDocument/2006/relationships" xmlns:p="http://schemas.openxmlformats.org/presentationml/2006/main">
  <p:tag name="ISPRING_SLIDE_ID_2" val="{E7C870F9-2B51-411B-8EA0-9EC91FC8E5A5}"/>
  <p:tag name="GENSWF_ADVANCE_TIME" val="5.000"/>
  <p:tag name="TIMING" val="|0.001|0.001|0.001|0.001|0.001|0.001"/>
  <p:tag name="ISPRING_CUSTOM_TIMING_USED" val="1"/>
</p:tagLst>
</file>

<file path=ppt/tags/tag4.xml><?xml version="1.0" encoding="utf-8"?>
<p:tagLst xmlns:a="http://schemas.openxmlformats.org/drawingml/2006/main" xmlns:r="http://schemas.openxmlformats.org/officeDocument/2006/relationships" xmlns:p="http://schemas.openxmlformats.org/presentationml/2006/main">
  <p:tag name="ISPRING_SLIDE_ID_2" val="{09271D24-756D-499C-8B02-04262C82E667}"/>
  <p:tag name="GENSWF_ADVANCE_TIME" val="5.000"/>
  <p:tag name="TIMING" val="|0.001"/>
  <p:tag name="ISPRING_CUSTOM_TIMING_USED" val="1"/>
</p:tagLst>
</file>

<file path=ppt/tags/tag5.xml><?xml version="1.0" encoding="utf-8"?>
<p:tagLst xmlns:a="http://schemas.openxmlformats.org/drawingml/2006/main" xmlns:r="http://schemas.openxmlformats.org/officeDocument/2006/relationships" xmlns:p="http://schemas.openxmlformats.org/presentationml/2006/main">
  <p:tag name="ISPRING_SLIDE_ID_2" val="{2B661725-026B-4662-8F60-F6C9BDF8B395}"/>
  <p:tag name="GENSWF_ADVANCE_TIME" val="5.000"/>
  <p:tag name="TIMING" val="|0.001|0.001|0.001|0.001|0.001|0.001|0.001|0.001"/>
  <p:tag name="ISPRING_CUSTOM_TIMING_USED" val="1"/>
</p:tagLst>
</file>

<file path=ppt/tags/tag6.xml><?xml version="1.0" encoding="utf-8"?>
<p:tagLst xmlns:a="http://schemas.openxmlformats.org/drawingml/2006/main" xmlns:r="http://schemas.openxmlformats.org/officeDocument/2006/relationships" xmlns:p="http://schemas.openxmlformats.org/presentationml/2006/main">
  <p:tag name="ISPRING_SLIDE_ID_2" val="{BC12EAD0-28B3-431D-BDCB-4E244C734706}"/>
  <p:tag name="GENSWF_ADVANCE_TIME" val="5.000"/>
  <p:tag name="TIMING" val="|0.001|0.001|0.001|0.001|0.001|0.001|0.001"/>
  <p:tag name="ISPRING_CUSTOM_TIMING_USED" val="1"/>
</p:tagLst>
</file>

<file path=ppt/tags/tag7.xml><?xml version="1.0" encoding="utf-8"?>
<p:tagLst xmlns:a="http://schemas.openxmlformats.org/drawingml/2006/main" xmlns:r="http://schemas.openxmlformats.org/officeDocument/2006/relationships" xmlns:p="http://schemas.openxmlformats.org/presentationml/2006/main">
  <p:tag name="ISPRING_SLIDE_ID_2" val="{3565097A-6E1A-4345-9BAF-7A4461F6C6F0}"/>
  <p:tag name="GENSWF_ADVANCE_TIME" val="5.000"/>
  <p:tag name="TIMING" val="|0.001|0.001"/>
  <p:tag name="ISPRING_CUSTOM_TIMING_USED" val="1"/>
</p:tagLst>
</file>

<file path=ppt/tags/tag8.xml><?xml version="1.0" encoding="utf-8"?>
<p:tagLst xmlns:a="http://schemas.openxmlformats.org/drawingml/2006/main" xmlns:r="http://schemas.openxmlformats.org/officeDocument/2006/relationships" xmlns:p="http://schemas.openxmlformats.org/presentationml/2006/main">
  <p:tag name="ISPRING_SLIDE_ID_2" val="{4992AB62-AD32-432F-92CD-E550E4981D95}"/>
  <p:tag name="GENSWF_ADVANCE_TIME" val="5.000"/>
  <p:tag name="TIMING" val="|0.001|0.001|0.001|0.001|0.001|0.001|0.001|0.001|0.001"/>
  <p:tag name="ISPRING_CUSTOM_TIMING_USED" val="1"/>
</p:tagLst>
</file>

<file path=ppt/tags/tag9.xml><?xml version="1.0" encoding="utf-8"?>
<p:tagLst xmlns:a="http://schemas.openxmlformats.org/drawingml/2006/main" xmlns:r="http://schemas.openxmlformats.org/officeDocument/2006/relationships" xmlns:p="http://schemas.openxmlformats.org/presentationml/2006/main">
  <p:tag name="ISPRING_SLIDE_ID_2" val="{810E1B67-D931-40BE-9A04-B82F58115E8F}"/>
  <p:tag name="GENSWF_ADVANCE_TIME" val="5.000"/>
  <p:tag name="TIMING" val="|0.001|0.001|0.001|0.001|0.001|0.001|0.001"/>
  <p:tag name="ISPRING_CUSTOM_TIMING_USED"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506</TotalTime>
  <Words>6131</Words>
  <Application>Microsoft Macintosh PowerPoint</Application>
  <PresentationFormat>Widescreen</PresentationFormat>
  <Paragraphs>699</Paragraphs>
  <Slides>41</Slides>
  <Notes>36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Cambria Math</vt:lpstr>
      <vt:lpstr>Courier New</vt:lpstr>
      <vt:lpstr>Times New Roman</vt:lpstr>
      <vt:lpstr>Wingdings</vt:lpstr>
      <vt:lpstr>Office Theme</vt:lpstr>
      <vt:lpstr>A.I. for Astrophysics: Masterclass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Lyon</dc:creator>
  <cp:lastModifiedBy>Robert Lyon</cp:lastModifiedBy>
  <cp:revision>52</cp:revision>
  <dcterms:created xsi:type="dcterms:W3CDTF">2019-11-04T10:28:05Z</dcterms:created>
  <dcterms:modified xsi:type="dcterms:W3CDTF">2019-11-13T10:27:16Z</dcterms:modified>
</cp:coreProperties>
</file>